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7" r:id="rId3"/>
    <p:sldId id="258" r:id="rId4"/>
    <p:sldId id="259" r:id="rId5"/>
    <p:sldId id="260" r:id="rId6"/>
    <p:sldId id="261" r:id="rId7"/>
    <p:sldId id="263" r:id="rId8"/>
    <p:sldId id="275" r:id="rId9"/>
    <p:sldId id="264" r:id="rId10"/>
    <p:sldId id="266" r:id="rId11"/>
    <p:sldId id="267" r:id="rId12"/>
    <p:sldId id="272" r:id="rId13"/>
    <p:sldId id="269" r:id="rId14"/>
    <p:sldId id="270" r:id="rId15"/>
    <p:sldId id="271" r:id="rId16"/>
    <p:sldId id="273" r:id="rId17"/>
    <p:sldId id="268" r:id="rId18"/>
    <p:sldId id="274" r:id="rId19"/>
    <p:sldId id="262" r:id="rId20"/>
    <p:sldId id="276" r:id="rId21"/>
  </p:sldIdLst>
  <p:sldSz cx="12192000" cy="6858000"/>
  <p:notesSz cx="5848350" cy="8505825"/>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4" autoAdjust="0"/>
    <p:restoredTop sz="94660"/>
  </p:normalViewPr>
  <p:slideViewPr>
    <p:cSldViewPr snapToGrid="0">
      <p:cViewPr varScale="1">
        <p:scale>
          <a:sx n="77" d="100"/>
          <a:sy n="77" d="100"/>
        </p:scale>
        <p:origin x="72" y="1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534285" cy="426768"/>
          </a:xfrm>
          <a:prstGeom prst="rect">
            <a:avLst/>
          </a:prstGeom>
        </p:spPr>
        <p:txBody>
          <a:bodyPr vert="horz" lIns="82022" tIns="41011" rIns="82022" bIns="41011" rtlCol="0"/>
          <a:lstStyle>
            <a:lvl1pPr algn="l">
              <a:defRPr sz="1100"/>
            </a:lvl1pPr>
          </a:lstStyle>
          <a:p>
            <a:endParaRPr kumimoji="1" lang="ja-JP" altLang="en-US"/>
          </a:p>
        </p:txBody>
      </p:sp>
      <p:sp>
        <p:nvSpPr>
          <p:cNvPr id="3" name="日付プレースホルダー 2"/>
          <p:cNvSpPr>
            <a:spLocks noGrp="1"/>
          </p:cNvSpPr>
          <p:nvPr>
            <p:ph type="dt" idx="1"/>
          </p:nvPr>
        </p:nvSpPr>
        <p:spPr>
          <a:xfrm>
            <a:off x="3312712" y="0"/>
            <a:ext cx="2534285" cy="426768"/>
          </a:xfrm>
          <a:prstGeom prst="rect">
            <a:avLst/>
          </a:prstGeom>
        </p:spPr>
        <p:txBody>
          <a:bodyPr vert="horz" lIns="82022" tIns="41011" rIns="82022" bIns="41011" rtlCol="0"/>
          <a:lstStyle>
            <a:lvl1pPr algn="r">
              <a:defRPr sz="1100"/>
            </a:lvl1pPr>
          </a:lstStyle>
          <a:p>
            <a:fld id="{89E0637E-D1C5-4006-8038-350677D08EFB}" type="datetimeFigureOut">
              <a:rPr kumimoji="1" lang="ja-JP" altLang="en-US" smtClean="0"/>
              <a:t>2017/7/3</a:t>
            </a:fld>
            <a:endParaRPr kumimoji="1" lang="ja-JP" altLang="en-US"/>
          </a:p>
        </p:txBody>
      </p:sp>
      <p:sp>
        <p:nvSpPr>
          <p:cNvPr id="4" name="スライド イメージ プレースホルダー 3"/>
          <p:cNvSpPr>
            <a:spLocks noGrp="1" noRot="1" noChangeAspect="1"/>
          </p:cNvSpPr>
          <p:nvPr>
            <p:ph type="sldImg" idx="2"/>
          </p:nvPr>
        </p:nvSpPr>
        <p:spPr>
          <a:xfrm>
            <a:off x="373063" y="1063625"/>
            <a:ext cx="5102225" cy="2870200"/>
          </a:xfrm>
          <a:prstGeom prst="rect">
            <a:avLst/>
          </a:prstGeom>
          <a:noFill/>
          <a:ln w="12700">
            <a:solidFill>
              <a:prstClr val="black"/>
            </a:solidFill>
          </a:ln>
        </p:spPr>
        <p:txBody>
          <a:bodyPr vert="horz" lIns="82022" tIns="41011" rIns="82022" bIns="41011" rtlCol="0" anchor="ctr"/>
          <a:lstStyle/>
          <a:p>
            <a:endParaRPr lang="ja-JP" altLang="en-US"/>
          </a:p>
        </p:txBody>
      </p:sp>
      <p:sp>
        <p:nvSpPr>
          <p:cNvPr id="5" name="ノート プレースホルダー 4"/>
          <p:cNvSpPr>
            <a:spLocks noGrp="1"/>
          </p:cNvSpPr>
          <p:nvPr>
            <p:ph type="body" sz="quarter" idx="3"/>
          </p:nvPr>
        </p:nvSpPr>
        <p:spPr>
          <a:xfrm>
            <a:off x="584835" y="4093428"/>
            <a:ext cx="4678680" cy="3349169"/>
          </a:xfrm>
          <a:prstGeom prst="rect">
            <a:avLst/>
          </a:prstGeom>
        </p:spPr>
        <p:txBody>
          <a:bodyPr vert="horz" lIns="82022" tIns="41011" rIns="82022" bIns="41011"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079058"/>
            <a:ext cx="2534285" cy="426767"/>
          </a:xfrm>
          <a:prstGeom prst="rect">
            <a:avLst/>
          </a:prstGeom>
        </p:spPr>
        <p:txBody>
          <a:bodyPr vert="horz" lIns="82022" tIns="41011" rIns="82022" bIns="41011" rtlCol="0" anchor="b"/>
          <a:lstStyle>
            <a:lvl1pPr algn="l">
              <a:defRPr sz="1100"/>
            </a:lvl1pPr>
          </a:lstStyle>
          <a:p>
            <a:endParaRPr kumimoji="1" lang="ja-JP" altLang="en-US"/>
          </a:p>
        </p:txBody>
      </p:sp>
      <p:sp>
        <p:nvSpPr>
          <p:cNvPr id="7" name="スライド番号プレースホルダー 6"/>
          <p:cNvSpPr>
            <a:spLocks noGrp="1"/>
          </p:cNvSpPr>
          <p:nvPr>
            <p:ph type="sldNum" sz="quarter" idx="5"/>
          </p:nvPr>
        </p:nvSpPr>
        <p:spPr>
          <a:xfrm>
            <a:off x="3312712" y="8079058"/>
            <a:ext cx="2534285" cy="426767"/>
          </a:xfrm>
          <a:prstGeom prst="rect">
            <a:avLst/>
          </a:prstGeom>
        </p:spPr>
        <p:txBody>
          <a:bodyPr vert="horz" lIns="82022" tIns="41011" rIns="82022" bIns="41011" rtlCol="0" anchor="b"/>
          <a:lstStyle>
            <a:lvl1pPr algn="r">
              <a:defRPr sz="1100"/>
            </a:lvl1pPr>
          </a:lstStyle>
          <a:p>
            <a:fld id="{986FAD0F-0CAF-4324-88C0-EF53A1946BD9}" type="slidenum">
              <a:rPr kumimoji="1" lang="ja-JP" altLang="en-US" smtClean="0"/>
              <a:t>‹#›</a:t>
            </a:fld>
            <a:endParaRPr kumimoji="1" lang="ja-JP" altLang="en-US"/>
          </a:p>
        </p:txBody>
      </p:sp>
    </p:spTree>
    <p:extLst>
      <p:ext uri="{BB962C8B-B14F-4D97-AF65-F5344CB8AC3E}">
        <p14:creationId xmlns:p14="http://schemas.microsoft.com/office/powerpoint/2010/main" val="251416926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44F7455-CD3D-45F2-9619-8984F7B002A3}" type="datetime1">
              <a:rPr kumimoji="1" lang="ja-JP" altLang="en-US" smtClean="0"/>
              <a:t>2017/7/3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1B6416-8F43-439B-A045-EE3B2518B2CE}" type="slidenum">
              <a:rPr kumimoji="1" lang="ja-JP" altLang="en-US" smtClean="0"/>
              <a:t>‹#›</a:t>
            </a:fld>
            <a:endParaRPr kumimoji="1" lang="ja-JP" altLang="en-US"/>
          </a:p>
        </p:txBody>
      </p:sp>
    </p:spTree>
    <p:extLst>
      <p:ext uri="{BB962C8B-B14F-4D97-AF65-F5344CB8AC3E}">
        <p14:creationId xmlns:p14="http://schemas.microsoft.com/office/powerpoint/2010/main" val="11171162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A2C8B15-F57A-4B23-B99C-308A43C29ABD}" type="datetime1">
              <a:rPr kumimoji="1" lang="ja-JP" altLang="en-US" smtClean="0"/>
              <a:t>2017/7/3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1B6416-8F43-439B-A045-EE3B2518B2CE}" type="slidenum">
              <a:rPr kumimoji="1" lang="ja-JP" altLang="en-US" smtClean="0"/>
              <a:t>‹#›</a:t>
            </a:fld>
            <a:endParaRPr kumimoji="1" lang="ja-JP" altLang="en-US"/>
          </a:p>
        </p:txBody>
      </p:sp>
    </p:spTree>
    <p:extLst>
      <p:ext uri="{BB962C8B-B14F-4D97-AF65-F5344CB8AC3E}">
        <p14:creationId xmlns:p14="http://schemas.microsoft.com/office/powerpoint/2010/main" val="26139345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C2102E4-F7B9-4C90-8B78-01D51135BE8A}" type="datetime1">
              <a:rPr kumimoji="1" lang="ja-JP" altLang="en-US" smtClean="0"/>
              <a:t>2017/7/3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1B6416-8F43-439B-A045-EE3B2518B2CE}" type="slidenum">
              <a:rPr kumimoji="1" lang="ja-JP" altLang="en-US" smtClean="0"/>
              <a:t>‹#›</a:t>
            </a:fld>
            <a:endParaRPr kumimoji="1" lang="ja-JP" altLang="en-US"/>
          </a:p>
        </p:txBody>
      </p:sp>
    </p:spTree>
    <p:extLst>
      <p:ext uri="{BB962C8B-B14F-4D97-AF65-F5344CB8AC3E}">
        <p14:creationId xmlns:p14="http://schemas.microsoft.com/office/powerpoint/2010/main" val="3893630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89D40A2-D627-484A-9DCE-0190CFA8EF2C}" type="datetime1">
              <a:rPr kumimoji="1" lang="ja-JP" altLang="en-US" smtClean="0"/>
              <a:t>2017/7/3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lvl1pPr>
              <a:defRPr sz="3600"/>
            </a:lvl1pPr>
          </a:lstStyle>
          <a:p>
            <a:fld id="{8E1B6416-8F43-439B-A045-EE3B2518B2CE}" type="slidenum">
              <a:rPr lang="ja-JP" altLang="en-US" smtClean="0"/>
              <a:pPr/>
              <a:t>‹#›</a:t>
            </a:fld>
            <a:endParaRPr lang="ja-JP" altLang="en-US" dirty="0"/>
          </a:p>
        </p:txBody>
      </p:sp>
    </p:spTree>
    <p:extLst>
      <p:ext uri="{BB962C8B-B14F-4D97-AF65-F5344CB8AC3E}">
        <p14:creationId xmlns:p14="http://schemas.microsoft.com/office/powerpoint/2010/main" val="2498838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5E7A39EB-F718-460F-9577-5E31F7EBDBF3}" type="datetime1">
              <a:rPr kumimoji="1" lang="ja-JP" altLang="en-US" smtClean="0"/>
              <a:t>2017/7/3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1B6416-8F43-439B-A045-EE3B2518B2CE}" type="slidenum">
              <a:rPr kumimoji="1" lang="ja-JP" altLang="en-US" smtClean="0"/>
              <a:t>‹#›</a:t>
            </a:fld>
            <a:endParaRPr kumimoji="1" lang="ja-JP" altLang="en-US"/>
          </a:p>
        </p:txBody>
      </p:sp>
    </p:spTree>
    <p:extLst>
      <p:ext uri="{BB962C8B-B14F-4D97-AF65-F5344CB8AC3E}">
        <p14:creationId xmlns:p14="http://schemas.microsoft.com/office/powerpoint/2010/main" val="30084792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4BC680F1-D7DA-4C63-BFED-82472C21C0E7}" type="datetime1">
              <a:rPr kumimoji="1" lang="ja-JP" altLang="en-US" smtClean="0"/>
              <a:t>2017/7/3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E1B6416-8F43-439B-A045-EE3B2518B2CE}" type="slidenum">
              <a:rPr kumimoji="1" lang="ja-JP" altLang="en-US" smtClean="0"/>
              <a:t>‹#›</a:t>
            </a:fld>
            <a:endParaRPr kumimoji="1" lang="ja-JP" altLang="en-US"/>
          </a:p>
        </p:txBody>
      </p:sp>
    </p:spTree>
    <p:extLst>
      <p:ext uri="{BB962C8B-B14F-4D97-AF65-F5344CB8AC3E}">
        <p14:creationId xmlns:p14="http://schemas.microsoft.com/office/powerpoint/2010/main" val="26531646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2F9E1CF-50EC-461A-8BBA-325EE7C7508D}" type="datetime1">
              <a:rPr kumimoji="1" lang="ja-JP" altLang="en-US" smtClean="0"/>
              <a:t>2017/7/3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E1B6416-8F43-439B-A045-EE3B2518B2CE}" type="slidenum">
              <a:rPr kumimoji="1" lang="ja-JP" altLang="en-US" smtClean="0"/>
              <a:t>‹#›</a:t>
            </a:fld>
            <a:endParaRPr kumimoji="1" lang="ja-JP" altLang="en-US"/>
          </a:p>
        </p:txBody>
      </p:sp>
    </p:spTree>
    <p:extLst>
      <p:ext uri="{BB962C8B-B14F-4D97-AF65-F5344CB8AC3E}">
        <p14:creationId xmlns:p14="http://schemas.microsoft.com/office/powerpoint/2010/main" val="14275815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A3F5BF97-29D1-4B5C-9B7D-D20AAA5C3D69}" type="datetime1">
              <a:rPr kumimoji="1" lang="ja-JP" altLang="en-US" smtClean="0"/>
              <a:t>2017/7/3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E1B6416-8F43-439B-A045-EE3B2518B2CE}" type="slidenum">
              <a:rPr kumimoji="1" lang="ja-JP" altLang="en-US" smtClean="0"/>
              <a:t>‹#›</a:t>
            </a:fld>
            <a:endParaRPr kumimoji="1" lang="ja-JP" altLang="en-US"/>
          </a:p>
        </p:txBody>
      </p:sp>
    </p:spTree>
    <p:extLst>
      <p:ext uri="{BB962C8B-B14F-4D97-AF65-F5344CB8AC3E}">
        <p14:creationId xmlns:p14="http://schemas.microsoft.com/office/powerpoint/2010/main" val="4279261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5DDE00D-70A9-44F2-BACC-D29EFB4323C1}" type="datetime1">
              <a:rPr kumimoji="1" lang="ja-JP" altLang="en-US" smtClean="0"/>
              <a:t>2017/7/3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E1B6416-8F43-439B-A045-EE3B2518B2CE}" type="slidenum">
              <a:rPr kumimoji="1" lang="ja-JP" altLang="en-US" smtClean="0"/>
              <a:t>‹#›</a:t>
            </a:fld>
            <a:endParaRPr kumimoji="1" lang="ja-JP" altLang="en-US"/>
          </a:p>
        </p:txBody>
      </p:sp>
    </p:spTree>
    <p:extLst>
      <p:ext uri="{BB962C8B-B14F-4D97-AF65-F5344CB8AC3E}">
        <p14:creationId xmlns:p14="http://schemas.microsoft.com/office/powerpoint/2010/main" val="10410707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2D452E8-ED5D-4F7A-876B-C405CB0A71E9}" type="datetime1">
              <a:rPr kumimoji="1" lang="ja-JP" altLang="en-US" smtClean="0"/>
              <a:t>2017/7/3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E1B6416-8F43-439B-A045-EE3B2518B2CE}" type="slidenum">
              <a:rPr kumimoji="1" lang="ja-JP" altLang="en-US" smtClean="0"/>
              <a:t>‹#›</a:t>
            </a:fld>
            <a:endParaRPr kumimoji="1" lang="ja-JP" altLang="en-US"/>
          </a:p>
        </p:txBody>
      </p:sp>
    </p:spTree>
    <p:extLst>
      <p:ext uri="{BB962C8B-B14F-4D97-AF65-F5344CB8AC3E}">
        <p14:creationId xmlns:p14="http://schemas.microsoft.com/office/powerpoint/2010/main" val="23225748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039BD6B-4AB2-4767-A081-EE51B3970209}" type="datetime1">
              <a:rPr kumimoji="1" lang="ja-JP" altLang="en-US" smtClean="0"/>
              <a:t>2017/7/3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E1B6416-8F43-439B-A045-EE3B2518B2CE}" type="slidenum">
              <a:rPr kumimoji="1" lang="ja-JP" altLang="en-US" smtClean="0"/>
              <a:t>‹#›</a:t>
            </a:fld>
            <a:endParaRPr kumimoji="1" lang="ja-JP" altLang="en-US"/>
          </a:p>
        </p:txBody>
      </p:sp>
    </p:spTree>
    <p:extLst>
      <p:ext uri="{BB962C8B-B14F-4D97-AF65-F5344CB8AC3E}">
        <p14:creationId xmlns:p14="http://schemas.microsoft.com/office/powerpoint/2010/main" val="23728333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7E6423-4FF9-496F-8672-D842CD528B71}" type="datetime1">
              <a:rPr kumimoji="1" lang="ja-JP" altLang="en-US" smtClean="0"/>
              <a:t>2017/7/3</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1B6416-8F43-439B-A045-EE3B2518B2CE}" type="slidenum">
              <a:rPr kumimoji="1" lang="ja-JP" altLang="en-US" smtClean="0"/>
              <a:t>‹#›</a:t>
            </a:fld>
            <a:endParaRPr kumimoji="1" lang="ja-JP" altLang="en-US"/>
          </a:p>
        </p:txBody>
      </p:sp>
    </p:spTree>
    <p:extLst>
      <p:ext uri="{BB962C8B-B14F-4D97-AF65-F5344CB8AC3E}">
        <p14:creationId xmlns:p14="http://schemas.microsoft.com/office/powerpoint/2010/main" val="7187906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youtube.com/watch?v=Ayjpk78JcMY"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rtve.es/eltiempo/" TargetMode="External"/><Relationship Id="rId2" Type="http://schemas.openxmlformats.org/officeDocument/2006/relationships/hyperlink" Target="https://es.noticias.yahoo.com/tiempo"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youtube.com/watch?v=5qxANuSq7wo"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042850"/>
            <a:ext cx="9144000" cy="2387600"/>
          </a:xfrm>
        </p:spPr>
        <p:txBody>
          <a:bodyPr>
            <a:normAutofit/>
          </a:bodyPr>
          <a:lstStyle/>
          <a:p>
            <a:pPr>
              <a:lnSpc>
                <a:spcPct val="150000"/>
              </a:lnSpc>
            </a:pPr>
            <a:r>
              <a:rPr kumimoji="1" lang="es-ES" altLang="ja-JP" dirty="0"/>
              <a:t>¿Qué tiempo hace?</a:t>
            </a:r>
            <a:br>
              <a:rPr kumimoji="1" lang="es-ES" altLang="ja-JP" dirty="0"/>
            </a:br>
            <a:r>
              <a:rPr kumimoji="1" lang="es-ES" altLang="ja-JP" sz="3600" dirty="0"/>
              <a:t>-Utilizando un </a:t>
            </a:r>
            <a:r>
              <a:rPr kumimoji="1" lang="es-ES" altLang="ja-JP" sz="3600" i="1" dirty="0"/>
              <a:t>Modelo </a:t>
            </a:r>
            <a:r>
              <a:rPr kumimoji="1" lang="es-ES" altLang="ja-JP" sz="3600" i="1"/>
              <a:t>de contenidos</a:t>
            </a:r>
            <a:r>
              <a:rPr kumimoji="1" lang="es-ES" altLang="ja-JP" sz="3600"/>
              <a:t>-</a:t>
            </a:r>
            <a:endParaRPr kumimoji="1" lang="ja-JP" altLang="en-US" sz="3600" dirty="0"/>
          </a:p>
        </p:txBody>
      </p:sp>
      <p:sp>
        <p:nvSpPr>
          <p:cNvPr id="3" name="サブタイトル 2"/>
          <p:cNvSpPr>
            <a:spLocks noGrp="1"/>
          </p:cNvSpPr>
          <p:nvPr>
            <p:ph type="subTitle" idx="1"/>
          </p:nvPr>
        </p:nvSpPr>
        <p:spPr>
          <a:xfrm>
            <a:off x="1575352" y="4089056"/>
            <a:ext cx="9041296" cy="1198562"/>
          </a:xfrm>
        </p:spPr>
        <p:txBody>
          <a:bodyPr>
            <a:normAutofit fontScale="92500" lnSpcReduction="10000"/>
          </a:bodyPr>
          <a:lstStyle/>
          <a:p>
            <a:r>
              <a:rPr kumimoji="1" lang="es-ES" altLang="ja-JP" dirty="0"/>
              <a:t>TADESKA</a:t>
            </a:r>
          </a:p>
          <a:p>
            <a:r>
              <a:rPr lang="es-ES" altLang="ja-JP" dirty="0"/>
              <a:t>Masami Ogawa</a:t>
            </a:r>
          </a:p>
          <a:p>
            <a:r>
              <a:rPr kumimoji="1" lang="es-ES" altLang="ja-JP" dirty="0"/>
              <a:t>Campus de </a:t>
            </a:r>
            <a:r>
              <a:rPr kumimoji="1" lang="es-ES" altLang="ja-JP" dirty="0" err="1"/>
              <a:t>Umeda</a:t>
            </a:r>
            <a:r>
              <a:rPr kumimoji="1" lang="es-ES" altLang="ja-JP" dirty="0"/>
              <a:t> de la Univ. </a:t>
            </a:r>
            <a:r>
              <a:rPr kumimoji="1" lang="es-ES" altLang="ja-JP" dirty="0" err="1"/>
              <a:t>Kwansei</a:t>
            </a:r>
            <a:r>
              <a:rPr kumimoji="1" lang="es-ES" altLang="ja-JP" dirty="0"/>
              <a:t> </a:t>
            </a:r>
            <a:r>
              <a:rPr kumimoji="1" lang="es-ES" altLang="ja-JP" dirty="0" err="1"/>
              <a:t>Gakuin</a:t>
            </a:r>
            <a:r>
              <a:rPr kumimoji="1" lang="es-ES" altLang="ja-JP" dirty="0"/>
              <a:t>, 3 de junio, </a:t>
            </a:r>
            <a:endParaRPr kumimoji="1" lang="ja-JP" altLang="en-US" dirty="0"/>
          </a:p>
        </p:txBody>
      </p:sp>
      <p:sp>
        <p:nvSpPr>
          <p:cNvPr id="4" name="スライド番号プレースホルダー 3"/>
          <p:cNvSpPr>
            <a:spLocks noGrp="1"/>
          </p:cNvSpPr>
          <p:nvPr>
            <p:ph type="sldNum" sz="quarter" idx="12"/>
          </p:nvPr>
        </p:nvSpPr>
        <p:spPr/>
        <p:txBody>
          <a:bodyPr/>
          <a:lstStyle/>
          <a:p>
            <a:fld id="{A6EB5E14-7781-4798-BD05-250E04AB9886}" type="slidenum">
              <a:rPr kumimoji="1" lang="ja-JP" altLang="en-US" sz="3600" smtClean="0"/>
              <a:t>1</a:t>
            </a:fld>
            <a:endParaRPr kumimoji="1" lang="ja-JP" altLang="en-US" sz="3600" dirty="0"/>
          </a:p>
        </p:txBody>
      </p:sp>
    </p:spTree>
    <p:extLst>
      <p:ext uri="{BB962C8B-B14F-4D97-AF65-F5344CB8AC3E}">
        <p14:creationId xmlns:p14="http://schemas.microsoft.com/office/powerpoint/2010/main" val="991815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イントロ</a:t>
            </a:r>
          </a:p>
        </p:txBody>
      </p:sp>
      <p:sp>
        <p:nvSpPr>
          <p:cNvPr id="3" name="コンテンツ プレースホルダー 2"/>
          <p:cNvSpPr>
            <a:spLocks noGrp="1"/>
          </p:cNvSpPr>
          <p:nvPr>
            <p:ph idx="1"/>
          </p:nvPr>
        </p:nvSpPr>
        <p:spPr>
          <a:xfrm>
            <a:off x="838200" y="1825625"/>
            <a:ext cx="10373139" cy="3153879"/>
          </a:xfrm>
        </p:spPr>
        <p:txBody>
          <a:bodyPr/>
          <a:lstStyle/>
          <a:p>
            <a:pPr marL="514350" indent="-514350">
              <a:buFont typeface="+mj-lt"/>
              <a:buAutoNum type="arabicPeriod"/>
            </a:pPr>
            <a:r>
              <a:rPr lang="ja-JP" altLang="en-US" dirty="0"/>
              <a:t>　（できれば）今のここの空模様を見てみよう！</a:t>
            </a:r>
            <a:endParaRPr lang="en-US" altLang="ja-JP" dirty="0"/>
          </a:p>
          <a:p>
            <a:pPr marL="0" indent="0">
              <a:buNone/>
            </a:pPr>
            <a:r>
              <a:rPr lang="ja-JP" altLang="en-US" dirty="0"/>
              <a:t>　　　　　単純に言えますか？それとも？</a:t>
            </a:r>
            <a:endParaRPr lang="en-US" altLang="ja-JP" dirty="0"/>
          </a:p>
          <a:p>
            <a:pPr marL="0" indent="0">
              <a:buNone/>
            </a:pPr>
            <a:endParaRPr lang="en-US" altLang="ja-JP" dirty="0"/>
          </a:p>
          <a:p>
            <a:pPr marL="514350" indent="-514350">
              <a:buFont typeface="+mj-lt"/>
              <a:buAutoNum type="arabicPeriod" startAt="2"/>
            </a:pPr>
            <a:r>
              <a:rPr lang="ja-JP" altLang="en-US" dirty="0"/>
              <a:t>　スペインの天気予報を見てみよう！</a:t>
            </a:r>
            <a:endParaRPr lang="en-US" altLang="ja-JP" dirty="0"/>
          </a:p>
          <a:p>
            <a:pPr marL="0" indent="0">
              <a:buNone/>
            </a:pPr>
            <a:r>
              <a:rPr lang="ja-JP" altLang="en-US" dirty="0"/>
              <a:t>　　</a:t>
            </a:r>
            <a:r>
              <a:rPr lang="es-ES" altLang="ja-JP" dirty="0"/>
              <a:t>España (Conchín Fernández)</a:t>
            </a:r>
            <a:endParaRPr lang="en-US" altLang="ja-JP" dirty="0">
              <a:hlinkClick r:id="rId2"/>
            </a:endParaRPr>
          </a:p>
          <a:p>
            <a:pPr marL="0" indent="0">
              <a:buNone/>
            </a:pPr>
            <a:r>
              <a:rPr lang="en-US" altLang="ja-JP" dirty="0">
                <a:hlinkClick r:id="rId2"/>
              </a:rPr>
              <a:t>https://www.youtube.com/watch?v=Ayjpk78JcMY</a:t>
            </a:r>
            <a:endParaRPr lang="en-US" altLang="ja-JP" dirty="0"/>
          </a:p>
          <a:p>
            <a:pPr marL="0" indent="0">
              <a:buNone/>
            </a:pPr>
            <a:endParaRPr lang="en-US" altLang="ja-JP" dirty="0"/>
          </a:p>
          <a:p>
            <a:pPr marL="0" indent="0">
              <a:buNone/>
            </a:pPr>
            <a:endParaRPr lang="en-US" altLang="ja-JP" dirty="0"/>
          </a:p>
          <a:p>
            <a:endParaRPr kumimoji="1" lang="ja-JP" altLang="en-US" dirty="0"/>
          </a:p>
        </p:txBody>
      </p:sp>
      <p:sp>
        <p:nvSpPr>
          <p:cNvPr id="4" name="スライド番号プレースホルダー 3"/>
          <p:cNvSpPr>
            <a:spLocks noGrp="1"/>
          </p:cNvSpPr>
          <p:nvPr>
            <p:ph type="sldNum" sz="quarter" idx="12"/>
          </p:nvPr>
        </p:nvSpPr>
        <p:spPr/>
        <p:txBody>
          <a:bodyPr/>
          <a:lstStyle/>
          <a:p>
            <a:fld id="{8E1B6416-8F43-439B-A045-EE3B2518B2CE}" type="slidenum">
              <a:rPr kumimoji="1" lang="ja-JP" altLang="en-US" smtClean="0"/>
              <a:t>10</a:t>
            </a:fld>
            <a:endParaRPr kumimoji="1" lang="ja-JP" altLang="en-US"/>
          </a:p>
        </p:txBody>
      </p:sp>
      <p:sp>
        <p:nvSpPr>
          <p:cNvPr id="5" name="吹き出し: 角を丸めた四角形 4"/>
          <p:cNvSpPr/>
          <p:nvPr/>
        </p:nvSpPr>
        <p:spPr>
          <a:xfrm>
            <a:off x="1371600" y="5158409"/>
            <a:ext cx="8965096" cy="993913"/>
          </a:xfrm>
          <a:prstGeom prst="wedgeRoundRectCallout">
            <a:avLst>
              <a:gd name="adj1" fmla="val 57659"/>
              <a:gd name="adj2" fmla="val 44500"/>
              <a:gd name="adj3" fmla="val 16667"/>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400" dirty="0"/>
              <a:t>現実の正確な描写　→調整←　自分の表現力にみあった描写</a:t>
            </a:r>
          </a:p>
        </p:txBody>
      </p:sp>
    </p:spTree>
    <p:extLst>
      <p:ext uri="{BB962C8B-B14F-4D97-AF65-F5344CB8AC3E}">
        <p14:creationId xmlns:p14="http://schemas.microsoft.com/office/powerpoint/2010/main" val="2768388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1+#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活動１：</a:t>
            </a:r>
            <a:r>
              <a:rPr kumimoji="1" lang="es-ES" altLang="ja-JP" dirty="0"/>
              <a:t>¿Qué tiempo hace en Osaka?</a:t>
            </a:r>
            <a:endParaRPr kumimoji="1" lang="ja-JP" altLang="en-US" dirty="0"/>
          </a:p>
        </p:txBody>
      </p:sp>
      <p:sp>
        <p:nvSpPr>
          <p:cNvPr id="3" name="コンテンツ プレースホルダー 2"/>
          <p:cNvSpPr>
            <a:spLocks noGrp="1"/>
          </p:cNvSpPr>
          <p:nvPr>
            <p:ph idx="1"/>
          </p:nvPr>
        </p:nvSpPr>
        <p:spPr>
          <a:xfrm>
            <a:off x="838200" y="1433738"/>
            <a:ext cx="10356669" cy="4575175"/>
          </a:xfrm>
        </p:spPr>
        <p:txBody>
          <a:bodyPr>
            <a:normAutofit fontScale="92500" lnSpcReduction="10000"/>
          </a:bodyPr>
          <a:lstStyle/>
          <a:p>
            <a:r>
              <a:rPr kumimoji="1" lang="es-ES" altLang="ja-JP" dirty="0"/>
              <a:t>A: ¿Qué tiempo hace (en + </a:t>
            </a:r>
            <a:r>
              <a:rPr kumimoji="1" lang="ja-JP" altLang="en-US" dirty="0"/>
              <a:t>地名）</a:t>
            </a:r>
            <a:r>
              <a:rPr lang="en-US" altLang="ja-JP" dirty="0"/>
              <a:t>?</a:t>
            </a:r>
            <a:endParaRPr lang="es-ES" altLang="ja-JP" dirty="0"/>
          </a:p>
          <a:p>
            <a:r>
              <a:rPr lang="es-ES" altLang="ja-JP" dirty="0"/>
              <a:t>B: No sé. Vamos a ver.</a:t>
            </a:r>
          </a:p>
          <a:p>
            <a:pPr marL="0" indent="0">
              <a:buNone/>
            </a:pPr>
            <a:endParaRPr lang="es-ES" altLang="ja-JP" dirty="0"/>
          </a:p>
          <a:p>
            <a:pPr marL="0" indent="0">
              <a:buNone/>
            </a:pPr>
            <a:r>
              <a:rPr lang="ja-JP" altLang="en-US" dirty="0"/>
              <a:t>　→インターネットで日本の天気予報（天気と気温）を見る。</a:t>
            </a:r>
            <a:endParaRPr lang="en-US" altLang="ja-JP" dirty="0"/>
          </a:p>
          <a:p>
            <a:pPr marL="0" indent="0">
              <a:buNone/>
            </a:pPr>
            <a:r>
              <a:rPr lang="ja-JP" altLang="en-US" dirty="0"/>
              <a:t>　→総合的に「よい天気」「悪い天気」をざっくり判断。</a:t>
            </a:r>
            <a:endParaRPr lang="en-US" altLang="ja-JP" dirty="0"/>
          </a:p>
          <a:p>
            <a:pPr marL="0" indent="0">
              <a:buNone/>
            </a:pPr>
            <a:endParaRPr lang="en-US" altLang="ja-JP" dirty="0"/>
          </a:p>
          <a:p>
            <a:r>
              <a:rPr lang="en-US" altLang="ja-JP" dirty="0" err="1"/>
              <a:t>Hace</a:t>
            </a:r>
            <a:r>
              <a:rPr lang="en-US" altLang="ja-JP" dirty="0"/>
              <a:t> </a:t>
            </a:r>
            <a:r>
              <a:rPr lang="en-US" altLang="ja-JP" dirty="0" err="1"/>
              <a:t>muy</a:t>
            </a:r>
            <a:r>
              <a:rPr lang="en-US" altLang="ja-JP" dirty="0"/>
              <a:t> </a:t>
            </a:r>
            <a:r>
              <a:rPr lang="en-US" altLang="ja-JP" dirty="0" err="1"/>
              <a:t>buen</a:t>
            </a:r>
            <a:r>
              <a:rPr lang="en-US" altLang="ja-JP" dirty="0"/>
              <a:t> </a:t>
            </a:r>
            <a:r>
              <a:rPr lang="en-US" altLang="ja-JP" dirty="0" err="1"/>
              <a:t>tiempo</a:t>
            </a:r>
            <a:r>
              <a:rPr lang="en-US" altLang="ja-JP" dirty="0"/>
              <a:t>.</a:t>
            </a:r>
          </a:p>
          <a:p>
            <a:r>
              <a:rPr lang="en-US" altLang="ja-JP" dirty="0" err="1"/>
              <a:t>Hace</a:t>
            </a:r>
            <a:r>
              <a:rPr lang="en-US" altLang="ja-JP" dirty="0"/>
              <a:t> </a:t>
            </a:r>
            <a:r>
              <a:rPr lang="en-US" altLang="ja-JP" dirty="0" err="1"/>
              <a:t>buen</a:t>
            </a:r>
            <a:r>
              <a:rPr lang="en-US" altLang="ja-JP" dirty="0"/>
              <a:t> </a:t>
            </a:r>
            <a:r>
              <a:rPr lang="en-US" altLang="ja-JP" dirty="0" err="1"/>
              <a:t>tiempo</a:t>
            </a:r>
            <a:r>
              <a:rPr lang="en-US" altLang="ja-JP" dirty="0"/>
              <a:t>. </a:t>
            </a:r>
          </a:p>
          <a:p>
            <a:r>
              <a:rPr lang="en-US" altLang="ja-JP" dirty="0"/>
              <a:t>No </a:t>
            </a:r>
            <a:r>
              <a:rPr lang="en-US" altLang="ja-JP" dirty="0" err="1"/>
              <a:t>hace</a:t>
            </a:r>
            <a:r>
              <a:rPr lang="en-US" altLang="ja-JP" dirty="0"/>
              <a:t> </a:t>
            </a:r>
            <a:r>
              <a:rPr lang="en-US" altLang="ja-JP" dirty="0" err="1"/>
              <a:t>buen</a:t>
            </a:r>
            <a:r>
              <a:rPr lang="en-US" altLang="ja-JP" dirty="0"/>
              <a:t> </a:t>
            </a:r>
            <a:r>
              <a:rPr lang="en-US" altLang="ja-JP" dirty="0" err="1"/>
              <a:t>tiempo</a:t>
            </a:r>
            <a:r>
              <a:rPr lang="en-US" altLang="ja-JP" dirty="0"/>
              <a:t>.</a:t>
            </a:r>
          </a:p>
          <a:p>
            <a:r>
              <a:rPr lang="en-US" altLang="ja-JP" dirty="0" err="1"/>
              <a:t>Hace</a:t>
            </a:r>
            <a:r>
              <a:rPr lang="en-US" altLang="ja-JP" dirty="0"/>
              <a:t> mal </a:t>
            </a:r>
            <a:r>
              <a:rPr lang="en-US" altLang="ja-JP" dirty="0" err="1"/>
              <a:t>tiempo</a:t>
            </a:r>
            <a:r>
              <a:rPr lang="en-US" altLang="ja-JP" dirty="0"/>
              <a:t>.</a:t>
            </a:r>
          </a:p>
        </p:txBody>
      </p:sp>
      <p:sp>
        <p:nvSpPr>
          <p:cNvPr id="4" name="スライド番号プレースホルダー 3"/>
          <p:cNvSpPr>
            <a:spLocks noGrp="1"/>
          </p:cNvSpPr>
          <p:nvPr>
            <p:ph type="sldNum" sz="quarter" idx="12"/>
          </p:nvPr>
        </p:nvSpPr>
        <p:spPr/>
        <p:txBody>
          <a:bodyPr/>
          <a:lstStyle/>
          <a:p>
            <a:fld id="{8E1B6416-8F43-439B-A045-EE3B2518B2CE}" type="slidenum">
              <a:rPr kumimoji="1" lang="ja-JP" altLang="en-US" smtClean="0"/>
              <a:t>11</a:t>
            </a:fld>
            <a:endParaRPr kumimoji="1" lang="ja-JP" altLang="en-US" dirty="0"/>
          </a:p>
        </p:txBody>
      </p:sp>
      <p:sp>
        <p:nvSpPr>
          <p:cNvPr id="6" name="矢印: 上下 5"/>
          <p:cNvSpPr/>
          <p:nvPr/>
        </p:nvSpPr>
        <p:spPr>
          <a:xfrm flipV="1">
            <a:off x="5059017" y="4110539"/>
            <a:ext cx="467140" cy="1644218"/>
          </a:xfrm>
          <a:prstGeom prst="upDownArrow">
            <a:avLst/>
          </a:prstGeom>
          <a:gradFill flip="none" rotWithShape="1">
            <a:gsLst>
              <a:gs pos="0">
                <a:srgbClr val="FFFF00"/>
              </a:gs>
              <a:gs pos="74000">
                <a:schemeClr val="accent5">
                  <a:lumMod val="45000"/>
                  <a:lumOff val="55000"/>
                </a:schemeClr>
              </a:gs>
              <a:gs pos="83000">
                <a:schemeClr val="accent5">
                  <a:lumMod val="45000"/>
                  <a:lumOff val="55000"/>
                </a:schemeClr>
              </a:gs>
              <a:gs pos="100000">
                <a:schemeClr val="accent5">
                  <a:lumMod val="30000"/>
                  <a:lumOff val="70000"/>
                </a:schemeClr>
              </a:gs>
            </a:gsLst>
            <a:lin ang="16200000" scaled="1"/>
            <a:tileRect/>
          </a:gra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7" name="テキスト ボックス 6"/>
          <p:cNvSpPr txBox="1"/>
          <p:nvPr/>
        </p:nvSpPr>
        <p:spPr>
          <a:xfrm>
            <a:off x="6440556" y="4454434"/>
            <a:ext cx="4440803" cy="830997"/>
          </a:xfrm>
          <a:prstGeom prst="rect">
            <a:avLst/>
          </a:prstGeom>
          <a:noFill/>
        </p:spPr>
        <p:txBody>
          <a:bodyPr wrap="square" rtlCol="0">
            <a:spAutoFit/>
          </a:bodyPr>
          <a:lstStyle/>
          <a:p>
            <a:r>
              <a:rPr lang="ja-JP" altLang="en-US" sz="2400" dirty="0"/>
              <a:t>★気象表現の動詞</a:t>
            </a:r>
            <a:r>
              <a:rPr lang="en-US" altLang="ja-JP" sz="2400" dirty="0" err="1"/>
              <a:t>hacer</a:t>
            </a:r>
            <a:r>
              <a:rPr lang="ja-JP" altLang="en-US" sz="2400" dirty="0"/>
              <a:t>は主語を取らず、３単で用いる。</a:t>
            </a:r>
          </a:p>
        </p:txBody>
      </p:sp>
    </p:spTree>
    <p:extLst>
      <p:ext uri="{BB962C8B-B14F-4D97-AF65-F5344CB8AC3E}">
        <p14:creationId xmlns:p14="http://schemas.microsoft.com/office/powerpoint/2010/main" val="20480459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活動１：</a:t>
            </a:r>
            <a:r>
              <a:rPr kumimoji="1" lang="es-ES" altLang="ja-JP" dirty="0"/>
              <a:t>¿Qué tiempo hace en Osaka?</a:t>
            </a:r>
            <a:endParaRPr kumimoji="1" lang="ja-JP" altLang="en-US" dirty="0"/>
          </a:p>
        </p:txBody>
      </p:sp>
      <p:sp>
        <p:nvSpPr>
          <p:cNvPr id="3" name="コンテンツ プレースホルダー 2"/>
          <p:cNvSpPr>
            <a:spLocks noGrp="1"/>
          </p:cNvSpPr>
          <p:nvPr>
            <p:ph idx="1"/>
          </p:nvPr>
        </p:nvSpPr>
        <p:spPr>
          <a:xfrm>
            <a:off x="838200" y="1433738"/>
            <a:ext cx="10356669" cy="4575175"/>
          </a:xfrm>
        </p:spPr>
        <p:txBody>
          <a:bodyPr>
            <a:normAutofit/>
          </a:bodyPr>
          <a:lstStyle/>
          <a:p>
            <a:pPr marL="0" indent="0">
              <a:buNone/>
            </a:pPr>
            <a:endParaRPr lang="en-US" altLang="ja-JP" dirty="0"/>
          </a:p>
          <a:p>
            <a:r>
              <a:rPr lang="en-US" altLang="ja-JP" dirty="0" err="1"/>
              <a:t>Hace</a:t>
            </a:r>
            <a:r>
              <a:rPr lang="en-US" altLang="ja-JP" dirty="0"/>
              <a:t> </a:t>
            </a:r>
            <a:r>
              <a:rPr lang="en-US" altLang="ja-JP" dirty="0" err="1"/>
              <a:t>mucho</a:t>
            </a:r>
            <a:r>
              <a:rPr lang="en-US" altLang="ja-JP" dirty="0"/>
              <a:t> </a:t>
            </a:r>
            <a:r>
              <a:rPr lang="en-US" altLang="ja-JP" dirty="0" err="1"/>
              <a:t>calor</a:t>
            </a:r>
            <a:r>
              <a:rPr lang="en-US" altLang="ja-JP" dirty="0"/>
              <a:t>.</a:t>
            </a:r>
          </a:p>
          <a:p>
            <a:r>
              <a:rPr lang="en-US" altLang="ja-JP" dirty="0" err="1"/>
              <a:t>Hace</a:t>
            </a:r>
            <a:r>
              <a:rPr lang="en-US" altLang="ja-JP" dirty="0"/>
              <a:t> </a:t>
            </a:r>
            <a:r>
              <a:rPr lang="en-US" altLang="ja-JP" dirty="0" err="1"/>
              <a:t>calor</a:t>
            </a:r>
            <a:r>
              <a:rPr lang="en-US" altLang="ja-JP" dirty="0"/>
              <a:t>. </a:t>
            </a:r>
          </a:p>
          <a:p>
            <a:r>
              <a:rPr lang="en-US" altLang="ja-JP" dirty="0" err="1"/>
              <a:t>Hace</a:t>
            </a:r>
            <a:r>
              <a:rPr lang="en-US" altLang="ja-JP" dirty="0"/>
              <a:t> un </a:t>
            </a:r>
            <a:r>
              <a:rPr lang="en-US" altLang="ja-JP" dirty="0" err="1"/>
              <a:t>poco</a:t>
            </a:r>
            <a:r>
              <a:rPr lang="en-US" altLang="ja-JP" dirty="0"/>
              <a:t> de </a:t>
            </a:r>
            <a:r>
              <a:rPr lang="en-US" altLang="ja-JP" dirty="0" err="1"/>
              <a:t>calor</a:t>
            </a:r>
            <a:r>
              <a:rPr lang="en-US" altLang="ja-JP" dirty="0"/>
              <a:t>.</a:t>
            </a:r>
          </a:p>
          <a:p>
            <a:r>
              <a:rPr lang="es-ES" altLang="ja-JP" dirty="0"/>
              <a:t>Hace templado.</a:t>
            </a:r>
          </a:p>
          <a:p>
            <a:r>
              <a:rPr lang="es-ES" altLang="ja-JP" dirty="0"/>
              <a:t>H</a:t>
            </a:r>
            <a:r>
              <a:rPr lang="en-US" altLang="ja-JP" dirty="0"/>
              <a:t>ace fresco.</a:t>
            </a:r>
          </a:p>
          <a:p>
            <a:r>
              <a:rPr lang="es-ES" altLang="ja-JP" dirty="0"/>
              <a:t>H</a:t>
            </a:r>
            <a:r>
              <a:rPr lang="en-US" altLang="ja-JP" dirty="0"/>
              <a:t>ace un </a:t>
            </a:r>
            <a:r>
              <a:rPr lang="en-US" altLang="ja-JP" dirty="0" err="1"/>
              <a:t>poco</a:t>
            </a:r>
            <a:r>
              <a:rPr lang="en-US" altLang="ja-JP" dirty="0"/>
              <a:t> de </a:t>
            </a:r>
            <a:r>
              <a:rPr lang="en-US" altLang="ja-JP" dirty="0" err="1"/>
              <a:t>frío</a:t>
            </a:r>
            <a:r>
              <a:rPr lang="en-US" altLang="ja-JP" dirty="0"/>
              <a:t>.</a:t>
            </a:r>
          </a:p>
          <a:p>
            <a:r>
              <a:rPr lang="es-ES" altLang="ja-JP" dirty="0"/>
              <a:t>H</a:t>
            </a:r>
            <a:r>
              <a:rPr lang="en-US" altLang="ja-JP" dirty="0"/>
              <a:t>ace </a:t>
            </a:r>
            <a:r>
              <a:rPr lang="en-US" altLang="ja-JP" dirty="0" err="1"/>
              <a:t>frío</a:t>
            </a:r>
            <a:r>
              <a:rPr lang="en-US" altLang="ja-JP" dirty="0"/>
              <a:t>.</a:t>
            </a:r>
          </a:p>
          <a:p>
            <a:r>
              <a:rPr lang="en-US" altLang="ja-JP" dirty="0" err="1"/>
              <a:t>Hace</a:t>
            </a:r>
            <a:r>
              <a:rPr lang="en-US" altLang="ja-JP" dirty="0"/>
              <a:t> </a:t>
            </a:r>
            <a:r>
              <a:rPr lang="en-US" altLang="ja-JP" dirty="0" err="1"/>
              <a:t>mucho</a:t>
            </a:r>
            <a:r>
              <a:rPr lang="en-US" altLang="ja-JP" dirty="0"/>
              <a:t> </a:t>
            </a:r>
            <a:r>
              <a:rPr lang="en-US" altLang="ja-JP" dirty="0" err="1"/>
              <a:t>frío</a:t>
            </a:r>
            <a:r>
              <a:rPr lang="en-US" altLang="ja-JP" dirty="0"/>
              <a:t>.</a:t>
            </a:r>
          </a:p>
        </p:txBody>
      </p:sp>
      <p:sp>
        <p:nvSpPr>
          <p:cNvPr id="4" name="スライド番号プレースホルダー 3"/>
          <p:cNvSpPr>
            <a:spLocks noGrp="1"/>
          </p:cNvSpPr>
          <p:nvPr>
            <p:ph type="sldNum" sz="quarter" idx="12"/>
          </p:nvPr>
        </p:nvSpPr>
        <p:spPr/>
        <p:txBody>
          <a:bodyPr/>
          <a:lstStyle/>
          <a:p>
            <a:fld id="{8E1B6416-8F43-439B-A045-EE3B2518B2CE}" type="slidenum">
              <a:rPr kumimoji="1" lang="ja-JP" altLang="en-US" smtClean="0"/>
              <a:t>12</a:t>
            </a:fld>
            <a:endParaRPr kumimoji="1" lang="ja-JP" altLang="en-US" dirty="0"/>
          </a:p>
        </p:txBody>
      </p:sp>
      <p:sp>
        <p:nvSpPr>
          <p:cNvPr id="6" name="矢印: 上下 5"/>
          <p:cNvSpPr/>
          <p:nvPr/>
        </p:nvSpPr>
        <p:spPr>
          <a:xfrm flipV="1">
            <a:off x="5111268" y="2077107"/>
            <a:ext cx="467140" cy="3931806"/>
          </a:xfrm>
          <a:prstGeom prst="upDownArrow">
            <a:avLst/>
          </a:prstGeom>
          <a:gradFill flip="none" rotWithShape="1">
            <a:gsLst>
              <a:gs pos="0">
                <a:srgbClr val="FFC000"/>
              </a:gs>
              <a:gs pos="56000">
                <a:schemeClr val="accent5">
                  <a:lumMod val="45000"/>
                  <a:lumOff val="55000"/>
                </a:schemeClr>
              </a:gs>
              <a:gs pos="83000">
                <a:schemeClr val="accent5">
                  <a:lumMod val="45000"/>
                  <a:lumOff val="55000"/>
                </a:schemeClr>
              </a:gs>
              <a:gs pos="100000">
                <a:schemeClr val="accent5">
                  <a:lumMod val="30000"/>
                  <a:lumOff val="70000"/>
                </a:schemeClr>
              </a:gs>
            </a:gsLst>
            <a:lin ang="16200000" scaled="1"/>
            <a:tileRect/>
          </a:gra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5" name="吹き出し: 角を丸めた四角形 4"/>
          <p:cNvSpPr/>
          <p:nvPr/>
        </p:nvSpPr>
        <p:spPr>
          <a:xfrm>
            <a:off x="7093131" y="2077107"/>
            <a:ext cx="3788229" cy="2743200"/>
          </a:xfrm>
          <a:prstGeom prst="wedgeRoundRectCallout">
            <a:avLst>
              <a:gd name="adj1" fmla="val -71178"/>
              <a:gd name="adj2" fmla="val 80595"/>
              <a:gd name="adj3" fmla="val 16667"/>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2000" dirty="0"/>
              <a:t>たくさん書いていますが、授業の季節に合わせて減らせます。</a:t>
            </a:r>
            <a:endParaRPr kumimoji="1" lang="en-US" altLang="ja-JP" sz="2000" dirty="0"/>
          </a:p>
        </p:txBody>
      </p:sp>
    </p:spTree>
    <p:extLst>
      <p:ext uri="{BB962C8B-B14F-4D97-AF65-F5344CB8AC3E}">
        <p14:creationId xmlns:p14="http://schemas.microsoft.com/office/powerpoint/2010/main" val="3447859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1+#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活動１：</a:t>
            </a:r>
            <a:r>
              <a:rPr kumimoji="1" lang="es-ES" altLang="ja-JP" dirty="0"/>
              <a:t>¿Qué tiempo hace en Osaka?</a:t>
            </a:r>
            <a:endParaRPr kumimoji="1" lang="ja-JP" altLang="en-US" dirty="0"/>
          </a:p>
        </p:txBody>
      </p:sp>
      <p:sp>
        <p:nvSpPr>
          <p:cNvPr id="3" name="コンテンツ プレースホルダー 2"/>
          <p:cNvSpPr>
            <a:spLocks noGrp="1"/>
          </p:cNvSpPr>
          <p:nvPr>
            <p:ph idx="1"/>
          </p:nvPr>
        </p:nvSpPr>
        <p:spPr>
          <a:xfrm>
            <a:off x="838200" y="1433738"/>
            <a:ext cx="10356669" cy="4575175"/>
          </a:xfrm>
        </p:spPr>
        <p:txBody>
          <a:bodyPr>
            <a:normAutofit fontScale="92500" lnSpcReduction="20000"/>
          </a:bodyPr>
          <a:lstStyle/>
          <a:p>
            <a:pPr marL="0" indent="0">
              <a:buNone/>
            </a:pPr>
            <a:r>
              <a:rPr lang="ja-JP" altLang="en-US" dirty="0"/>
              <a:t>バージョンアップ！　場所の表現を充実させよう！</a:t>
            </a:r>
            <a:endParaRPr lang="en-US" altLang="ja-JP" dirty="0"/>
          </a:p>
          <a:p>
            <a:pPr marL="0" indent="0">
              <a:buNone/>
            </a:pPr>
            <a:r>
              <a:rPr lang="ja-JP" altLang="en-US" dirty="0"/>
              <a:t>　（地名単独）</a:t>
            </a:r>
            <a:r>
              <a:rPr lang="en-US" altLang="ja-JP" dirty="0"/>
              <a:t>			</a:t>
            </a:r>
            <a:r>
              <a:rPr lang="es-ES" altLang="ja-JP" dirty="0"/>
              <a:t>en</a:t>
            </a:r>
            <a:r>
              <a:rPr lang="ja-JP" altLang="en-US" dirty="0"/>
              <a:t> </a:t>
            </a:r>
            <a:r>
              <a:rPr lang="es-ES" altLang="ja-JP" dirty="0"/>
              <a:t>Osaka</a:t>
            </a:r>
          </a:p>
          <a:p>
            <a:pPr marL="0" indent="0">
              <a:buNone/>
            </a:pPr>
            <a:r>
              <a:rPr lang="ja-JP" altLang="en-US" dirty="0"/>
              <a:t>　（広い地域のある部分）</a:t>
            </a:r>
            <a:r>
              <a:rPr lang="es-ES" altLang="ja-JP" dirty="0"/>
              <a:t>      en el norte de Japón</a:t>
            </a:r>
          </a:p>
          <a:p>
            <a:pPr marL="0" indent="0">
              <a:buNone/>
            </a:pPr>
            <a:r>
              <a:rPr lang="es-ES" altLang="ja-JP" dirty="0"/>
              <a:t>					en el sur de Japón</a:t>
            </a:r>
          </a:p>
          <a:p>
            <a:pPr marL="0" indent="0">
              <a:buNone/>
            </a:pPr>
            <a:r>
              <a:rPr lang="es-ES" altLang="ja-JP" dirty="0"/>
              <a:t>					en el este de Japón</a:t>
            </a:r>
          </a:p>
          <a:p>
            <a:pPr marL="0" indent="0">
              <a:buNone/>
            </a:pPr>
            <a:r>
              <a:rPr lang="es-ES" altLang="ja-JP" dirty="0"/>
              <a:t>					en el oeste de Japón</a:t>
            </a:r>
          </a:p>
          <a:p>
            <a:pPr marL="0" indent="0">
              <a:buNone/>
            </a:pPr>
            <a:r>
              <a:rPr lang="es-ES" altLang="ja-JP" dirty="0"/>
              <a:t>					en el centro de Japón</a:t>
            </a:r>
          </a:p>
          <a:p>
            <a:pPr marL="0" indent="0">
              <a:buNone/>
            </a:pPr>
            <a:r>
              <a:rPr lang="ja-JP" altLang="en-US" dirty="0"/>
              <a:t>　（広い部分の全体）</a:t>
            </a:r>
            <a:r>
              <a:rPr lang="en-US" altLang="ja-JP" dirty="0"/>
              <a:t>	</a:t>
            </a:r>
            <a:r>
              <a:rPr lang="ja-JP" altLang="en-US" dirty="0"/>
              <a:t>　　  </a:t>
            </a:r>
            <a:r>
              <a:rPr lang="en-US" altLang="ja-JP" dirty="0"/>
              <a:t>en </a:t>
            </a:r>
            <a:r>
              <a:rPr lang="en-US" altLang="ja-JP" dirty="0" err="1"/>
              <a:t>todo</a:t>
            </a:r>
            <a:r>
              <a:rPr lang="en-US" altLang="ja-JP" dirty="0"/>
              <a:t> Ja</a:t>
            </a:r>
            <a:r>
              <a:rPr lang="es-ES" altLang="ja-JP" dirty="0" err="1"/>
              <a:t>pón</a:t>
            </a:r>
            <a:r>
              <a:rPr lang="es-ES" altLang="ja-JP" dirty="0"/>
              <a:t> </a:t>
            </a:r>
          </a:p>
          <a:p>
            <a:pPr marL="0" indent="0">
              <a:buNone/>
            </a:pPr>
            <a:endParaRPr lang="es-ES" altLang="ja-JP" dirty="0"/>
          </a:p>
          <a:p>
            <a:pPr marL="0" indent="0">
              <a:buNone/>
            </a:pPr>
            <a:r>
              <a:rPr lang="es-ES" altLang="ja-JP" dirty="0"/>
              <a:t> Hace buen tiempo en el oeste de Japón.</a:t>
            </a:r>
          </a:p>
          <a:p>
            <a:pPr marL="0" indent="0">
              <a:buNone/>
            </a:pPr>
            <a:r>
              <a:rPr lang="es-ES" altLang="ja-JP" dirty="0"/>
              <a:t> En el oeste de Japón hace buen tiempo.</a:t>
            </a:r>
            <a:endParaRPr lang="en-US" altLang="ja-JP" dirty="0"/>
          </a:p>
        </p:txBody>
      </p:sp>
      <p:sp>
        <p:nvSpPr>
          <p:cNvPr id="4" name="スライド番号プレースホルダー 3"/>
          <p:cNvSpPr>
            <a:spLocks noGrp="1"/>
          </p:cNvSpPr>
          <p:nvPr>
            <p:ph type="sldNum" sz="quarter" idx="12"/>
          </p:nvPr>
        </p:nvSpPr>
        <p:spPr/>
        <p:txBody>
          <a:bodyPr/>
          <a:lstStyle/>
          <a:p>
            <a:fld id="{8E1B6416-8F43-439B-A045-EE3B2518B2CE}" type="slidenum">
              <a:rPr kumimoji="1" lang="ja-JP" altLang="en-US" smtClean="0"/>
              <a:t>13</a:t>
            </a:fld>
            <a:endParaRPr kumimoji="1" lang="ja-JP" altLang="en-US" dirty="0"/>
          </a:p>
        </p:txBody>
      </p:sp>
    </p:spTree>
    <p:extLst>
      <p:ext uri="{BB962C8B-B14F-4D97-AF65-F5344CB8AC3E}">
        <p14:creationId xmlns:p14="http://schemas.microsoft.com/office/powerpoint/2010/main" val="20698165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活動１：</a:t>
            </a:r>
            <a:r>
              <a:rPr kumimoji="1" lang="es-ES" altLang="ja-JP" dirty="0"/>
              <a:t>¿Qué tiempo hace en Osaka?</a:t>
            </a:r>
            <a:endParaRPr kumimoji="1" lang="ja-JP" altLang="en-US" dirty="0"/>
          </a:p>
        </p:txBody>
      </p:sp>
      <p:sp>
        <p:nvSpPr>
          <p:cNvPr id="3" name="コンテンツ プレースホルダー 2"/>
          <p:cNvSpPr>
            <a:spLocks noGrp="1"/>
          </p:cNvSpPr>
          <p:nvPr>
            <p:ph idx="1"/>
          </p:nvPr>
        </p:nvSpPr>
        <p:spPr>
          <a:xfrm>
            <a:off x="838200" y="1433738"/>
            <a:ext cx="10356669" cy="4575175"/>
          </a:xfrm>
        </p:spPr>
        <p:txBody>
          <a:bodyPr>
            <a:normAutofit/>
          </a:bodyPr>
          <a:lstStyle/>
          <a:p>
            <a:pPr marL="0" indent="0">
              <a:buNone/>
            </a:pPr>
            <a:r>
              <a:rPr lang="ja-JP" altLang="en-US" dirty="0"/>
              <a:t>バージョンアップ！　天気の表現の精度を少し上げよう！</a:t>
            </a:r>
            <a:endParaRPr lang="en-US" altLang="ja-JP" dirty="0"/>
          </a:p>
          <a:p>
            <a:pPr marL="0" indent="0">
              <a:buNone/>
            </a:pPr>
            <a:r>
              <a:rPr lang="en-US" altLang="ja-JP" dirty="0"/>
              <a:t>1) </a:t>
            </a:r>
            <a:r>
              <a:rPr lang="ja-JP" altLang="en-US" dirty="0"/>
              <a:t>動詞 </a:t>
            </a:r>
            <a:r>
              <a:rPr lang="en-US" altLang="ja-JP" dirty="0" err="1"/>
              <a:t>hace</a:t>
            </a:r>
            <a:r>
              <a:rPr lang="en-US" altLang="ja-JP" dirty="0"/>
              <a:t> (&lt;</a:t>
            </a:r>
            <a:r>
              <a:rPr lang="en-US" altLang="ja-JP" dirty="0" err="1"/>
              <a:t>hacer</a:t>
            </a:r>
            <a:r>
              <a:rPr lang="en-US" altLang="ja-JP" dirty="0"/>
              <a:t>)+ </a:t>
            </a:r>
            <a:r>
              <a:rPr lang="ja-JP" altLang="en-US" dirty="0"/>
              <a:t>名詞</a:t>
            </a:r>
            <a:r>
              <a:rPr lang="en-US" altLang="ja-JP" dirty="0"/>
              <a:t>(</a:t>
            </a:r>
            <a:r>
              <a:rPr lang="ja-JP" altLang="en-US" dirty="0"/>
              <a:t>句）</a:t>
            </a:r>
            <a:r>
              <a:rPr lang="es-ES" altLang="ja-JP" dirty="0"/>
              <a:t>: Hace sol.</a:t>
            </a:r>
          </a:p>
          <a:p>
            <a:pPr marL="0" indent="0">
              <a:buNone/>
            </a:pPr>
            <a:endParaRPr lang="en-US" altLang="ja-JP" dirty="0"/>
          </a:p>
          <a:p>
            <a:pPr marL="0" indent="0">
              <a:buNone/>
            </a:pPr>
            <a:r>
              <a:rPr lang="en-US" altLang="ja-JP" dirty="0"/>
              <a:t>2) </a:t>
            </a:r>
            <a:r>
              <a:rPr lang="ja-JP" altLang="en-US" dirty="0"/>
              <a:t>動詞</a:t>
            </a:r>
            <a:r>
              <a:rPr lang="en-US" altLang="ja-JP" dirty="0"/>
              <a:t>	</a:t>
            </a:r>
            <a:r>
              <a:rPr lang="es-ES" altLang="ja-JP" dirty="0"/>
              <a:t>está (&lt;estar)+</a:t>
            </a:r>
            <a:r>
              <a:rPr lang="ja-JP" altLang="en-US" dirty="0"/>
              <a:t> 形容詞（過去分詞）</a:t>
            </a:r>
            <a:endParaRPr lang="es-ES" altLang="ja-JP" dirty="0"/>
          </a:p>
          <a:p>
            <a:pPr marL="0" indent="0">
              <a:buNone/>
            </a:pPr>
            <a:r>
              <a:rPr lang="ja-JP" altLang="en-US" dirty="0"/>
              <a:t>    </a:t>
            </a:r>
            <a:r>
              <a:rPr lang="en-US" altLang="ja-JP" dirty="0"/>
              <a:t>				</a:t>
            </a:r>
            <a:r>
              <a:rPr lang="ja-JP" altLang="en-US" dirty="0"/>
              <a:t> </a:t>
            </a:r>
            <a:r>
              <a:rPr lang="es-ES" altLang="ja-JP" dirty="0"/>
              <a:t>: Está despejado / soleado / nublado.</a:t>
            </a:r>
            <a:endParaRPr lang="en-US" altLang="ja-JP" dirty="0"/>
          </a:p>
          <a:p>
            <a:pPr marL="0" indent="0">
              <a:buNone/>
            </a:pPr>
            <a:r>
              <a:rPr lang="ja-JP" altLang="en-US" dirty="0"/>
              <a:t>　　　　　　</a:t>
            </a:r>
            <a:endParaRPr lang="en-US" altLang="ja-JP" dirty="0"/>
          </a:p>
          <a:p>
            <a:pPr marL="0" indent="0">
              <a:buNone/>
            </a:pPr>
            <a:r>
              <a:rPr lang="en-US" altLang="ja-JP" dirty="0"/>
              <a:t>3) </a:t>
            </a:r>
            <a:r>
              <a:rPr lang="ja-JP" altLang="en-US" dirty="0"/>
              <a:t>専用の動詞  </a:t>
            </a:r>
            <a:r>
              <a:rPr lang="es-ES" altLang="ja-JP" dirty="0"/>
              <a:t>llueve (&lt;llover) : Llueve. </a:t>
            </a:r>
          </a:p>
          <a:p>
            <a:pPr marL="0" indent="0">
              <a:buNone/>
            </a:pPr>
            <a:r>
              <a:rPr lang="es-ES" altLang="ja-JP" dirty="0"/>
              <a:t>                     </a:t>
            </a:r>
            <a:r>
              <a:rPr lang="ja-JP" altLang="en-US" dirty="0"/>
              <a:t>　</a:t>
            </a:r>
            <a:r>
              <a:rPr lang="es-ES" altLang="ja-JP" dirty="0"/>
              <a:t>nieva (&lt;nevar) : Nieva. </a:t>
            </a:r>
          </a:p>
          <a:p>
            <a:pPr marL="0" indent="0">
              <a:buNone/>
            </a:pPr>
            <a:endParaRPr lang="en-US" altLang="ja-JP" dirty="0"/>
          </a:p>
          <a:p>
            <a:pPr marL="0" indent="0">
              <a:buNone/>
            </a:pPr>
            <a:endParaRPr lang="en-US" altLang="ja-JP" dirty="0"/>
          </a:p>
          <a:p>
            <a:pPr marL="0" indent="0">
              <a:buNone/>
            </a:pPr>
            <a:endParaRPr lang="en-US" altLang="ja-JP" dirty="0"/>
          </a:p>
          <a:p>
            <a:pPr marL="0" indent="0">
              <a:buNone/>
            </a:pPr>
            <a:endParaRPr lang="en-US" altLang="ja-JP" dirty="0"/>
          </a:p>
        </p:txBody>
      </p:sp>
      <p:sp>
        <p:nvSpPr>
          <p:cNvPr id="4" name="スライド番号プレースホルダー 3"/>
          <p:cNvSpPr>
            <a:spLocks noGrp="1"/>
          </p:cNvSpPr>
          <p:nvPr>
            <p:ph type="sldNum" sz="quarter" idx="12"/>
          </p:nvPr>
        </p:nvSpPr>
        <p:spPr/>
        <p:txBody>
          <a:bodyPr/>
          <a:lstStyle/>
          <a:p>
            <a:fld id="{8E1B6416-8F43-439B-A045-EE3B2518B2CE}" type="slidenum">
              <a:rPr kumimoji="1" lang="ja-JP" altLang="en-US" smtClean="0"/>
              <a:t>14</a:t>
            </a:fld>
            <a:endParaRPr kumimoji="1" lang="ja-JP" altLang="en-US" dirty="0"/>
          </a:p>
        </p:txBody>
      </p:sp>
      <p:sp>
        <p:nvSpPr>
          <p:cNvPr id="6" name="吹き出し: 角を丸めた四角形 5"/>
          <p:cNvSpPr/>
          <p:nvPr/>
        </p:nvSpPr>
        <p:spPr>
          <a:xfrm>
            <a:off x="7424530" y="4244010"/>
            <a:ext cx="4188350" cy="1925560"/>
          </a:xfrm>
          <a:prstGeom prst="wedgeRoundRectCallout">
            <a:avLst>
              <a:gd name="adj1" fmla="val 51200"/>
              <a:gd name="adj2" fmla="val 62655"/>
              <a:gd name="adj3" fmla="val 16667"/>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en-US" altLang="ja-JP" sz="2000" dirty="0" err="1"/>
              <a:t>Llueve</a:t>
            </a:r>
            <a:r>
              <a:rPr kumimoji="1" lang="ja-JP" altLang="en-US" sz="2000" dirty="0"/>
              <a:t>や</a:t>
            </a:r>
            <a:r>
              <a:rPr kumimoji="1" lang="en-US" altLang="ja-JP" sz="2000" dirty="0" err="1"/>
              <a:t>Nieva</a:t>
            </a:r>
            <a:r>
              <a:rPr kumimoji="1" lang="ja-JP" altLang="en-US" sz="2000" dirty="0"/>
              <a:t>は発話時の天気の表現としては</a:t>
            </a:r>
            <a:endParaRPr kumimoji="1" lang="en-US" altLang="ja-JP" sz="2000" dirty="0"/>
          </a:p>
          <a:p>
            <a:r>
              <a:rPr lang="es-ES" altLang="ja-JP" sz="2000" dirty="0"/>
              <a:t>Está lloviendo. / Está cubierto con lluvia. </a:t>
            </a:r>
            <a:r>
              <a:rPr lang="ja-JP" altLang="en-US" sz="2000" dirty="0"/>
              <a:t>の方がよい。その日の天気としては、</a:t>
            </a:r>
            <a:r>
              <a:rPr lang="en-US" altLang="ja-JP" sz="2000" dirty="0"/>
              <a:t>A </a:t>
            </a:r>
            <a:r>
              <a:rPr lang="en-US" altLang="ja-JP" sz="2000" dirty="0" err="1"/>
              <a:t>veces</a:t>
            </a:r>
            <a:r>
              <a:rPr lang="ja-JP" altLang="en-US" sz="2000" dirty="0"/>
              <a:t>などがあればオーケー。</a:t>
            </a:r>
            <a:endParaRPr kumimoji="1" lang="ja-JP" altLang="en-US" sz="2000" dirty="0"/>
          </a:p>
        </p:txBody>
      </p:sp>
    </p:spTree>
    <p:extLst>
      <p:ext uri="{BB962C8B-B14F-4D97-AF65-F5344CB8AC3E}">
        <p14:creationId xmlns:p14="http://schemas.microsoft.com/office/powerpoint/2010/main" val="2294636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1+#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活動１：</a:t>
            </a:r>
            <a:r>
              <a:rPr kumimoji="1" lang="es-ES" altLang="ja-JP" dirty="0"/>
              <a:t>¿Qué tiempo hace en Osaka?</a:t>
            </a:r>
            <a:endParaRPr kumimoji="1" lang="ja-JP" altLang="en-US" dirty="0"/>
          </a:p>
        </p:txBody>
      </p:sp>
      <p:sp>
        <p:nvSpPr>
          <p:cNvPr id="3" name="コンテンツ プレースホルダー 2"/>
          <p:cNvSpPr>
            <a:spLocks noGrp="1"/>
          </p:cNvSpPr>
          <p:nvPr>
            <p:ph idx="1"/>
          </p:nvPr>
        </p:nvSpPr>
        <p:spPr>
          <a:xfrm>
            <a:off x="838200" y="1433738"/>
            <a:ext cx="10356669" cy="4575175"/>
          </a:xfrm>
        </p:spPr>
        <p:txBody>
          <a:bodyPr>
            <a:normAutofit/>
          </a:bodyPr>
          <a:lstStyle/>
          <a:p>
            <a:pPr marL="0" indent="0">
              <a:buNone/>
            </a:pPr>
            <a:r>
              <a:rPr lang="ja-JP" altLang="en-US" dirty="0"/>
              <a:t>バージョンアップ！　天気の表現の精度を少し上げよう！</a:t>
            </a:r>
            <a:endParaRPr lang="en-US" altLang="ja-JP" dirty="0"/>
          </a:p>
          <a:p>
            <a:pPr marL="0" indent="0">
              <a:buNone/>
            </a:pPr>
            <a:endParaRPr lang="en-US" altLang="ja-JP" dirty="0"/>
          </a:p>
          <a:p>
            <a:pPr marL="0" indent="0">
              <a:buNone/>
            </a:pPr>
            <a:r>
              <a:rPr lang="en-US" altLang="ja-JP" dirty="0"/>
              <a:t>4) </a:t>
            </a:r>
            <a:r>
              <a:rPr lang="ja-JP" altLang="en-US" dirty="0"/>
              <a:t>動詞 </a:t>
            </a:r>
            <a:r>
              <a:rPr lang="en-US" altLang="ja-JP" dirty="0"/>
              <a:t>hay (&lt;</a:t>
            </a:r>
            <a:r>
              <a:rPr lang="en-US" altLang="ja-JP" dirty="0" err="1"/>
              <a:t>haber</a:t>
            </a:r>
            <a:r>
              <a:rPr lang="en-US" altLang="ja-JP" dirty="0"/>
              <a:t>)+ </a:t>
            </a:r>
            <a:r>
              <a:rPr lang="ja-JP" altLang="en-US" dirty="0"/>
              <a:t>名詞</a:t>
            </a:r>
            <a:r>
              <a:rPr lang="en-US" altLang="ja-JP" dirty="0"/>
              <a:t>(</a:t>
            </a:r>
            <a:r>
              <a:rPr lang="ja-JP" altLang="en-US" dirty="0"/>
              <a:t>句）</a:t>
            </a:r>
            <a:r>
              <a:rPr lang="es-ES" altLang="ja-JP" dirty="0"/>
              <a:t>: Hay nubes.</a:t>
            </a:r>
          </a:p>
          <a:p>
            <a:pPr marL="0" indent="0">
              <a:buNone/>
            </a:pPr>
            <a:r>
              <a:rPr lang="es-ES" altLang="ja-JP" dirty="0"/>
              <a:t>                                                      Hay chubascos.</a:t>
            </a:r>
          </a:p>
          <a:p>
            <a:pPr marL="0" indent="0">
              <a:buNone/>
            </a:pPr>
            <a:r>
              <a:rPr lang="en-US" altLang="ja-JP" dirty="0"/>
              <a:t>5) </a:t>
            </a:r>
            <a:r>
              <a:rPr lang="ja-JP" altLang="en-US" dirty="0"/>
              <a:t>動詞</a:t>
            </a:r>
            <a:r>
              <a:rPr lang="en-US" altLang="ja-JP" dirty="0"/>
              <a:t> es (&lt;</a:t>
            </a:r>
            <a:r>
              <a:rPr lang="en-US" altLang="ja-JP" dirty="0" err="1"/>
              <a:t>ser</a:t>
            </a:r>
            <a:r>
              <a:rPr lang="en-US" altLang="ja-JP" dirty="0"/>
              <a:t>) :</a:t>
            </a:r>
          </a:p>
          <a:p>
            <a:pPr marL="0" indent="0">
              <a:buNone/>
            </a:pPr>
            <a:r>
              <a:rPr lang="en-US" altLang="ja-JP" dirty="0"/>
              <a:t>          La </a:t>
            </a:r>
            <a:r>
              <a:rPr lang="en-US" altLang="ja-JP" dirty="0" err="1"/>
              <a:t>temperatura</a:t>
            </a:r>
            <a:r>
              <a:rPr lang="en-US" altLang="ja-JP" dirty="0"/>
              <a:t> minima es de </a:t>
            </a:r>
            <a:r>
              <a:rPr lang="en-US" altLang="ja-JP" i="1" dirty="0"/>
              <a:t>5</a:t>
            </a:r>
            <a:r>
              <a:rPr lang="en-US" altLang="ja-JP" dirty="0"/>
              <a:t> </a:t>
            </a:r>
            <a:r>
              <a:rPr lang="en-US" altLang="ja-JP" dirty="0" err="1"/>
              <a:t>grados</a:t>
            </a:r>
            <a:r>
              <a:rPr lang="en-US" altLang="ja-JP" dirty="0"/>
              <a:t> (bajo cero).</a:t>
            </a:r>
          </a:p>
          <a:p>
            <a:pPr marL="0" indent="0">
              <a:buNone/>
            </a:pPr>
            <a:r>
              <a:rPr lang="en-US" altLang="ja-JP" dirty="0"/>
              <a:t>          La temperature </a:t>
            </a:r>
            <a:r>
              <a:rPr lang="en-US" altLang="ja-JP" dirty="0" err="1"/>
              <a:t>máxima</a:t>
            </a:r>
            <a:r>
              <a:rPr lang="en-US" altLang="ja-JP" dirty="0"/>
              <a:t> es de </a:t>
            </a:r>
            <a:r>
              <a:rPr lang="en-US" altLang="ja-JP" i="1" dirty="0"/>
              <a:t>35</a:t>
            </a:r>
            <a:r>
              <a:rPr lang="en-US" altLang="ja-JP" dirty="0"/>
              <a:t> </a:t>
            </a:r>
            <a:r>
              <a:rPr lang="en-US" altLang="ja-JP" dirty="0" err="1"/>
              <a:t>grados</a:t>
            </a:r>
            <a:r>
              <a:rPr lang="en-US" altLang="ja-JP" dirty="0"/>
              <a:t>.</a:t>
            </a:r>
            <a:r>
              <a:rPr lang="ja-JP" altLang="en-US" dirty="0"/>
              <a:t>　</a:t>
            </a:r>
            <a:endParaRPr lang="es-ES" altLang="ja-JP" dirty="0"/>
          </a:p>
          <a:p>
            <a:pPr marL="0" indent="0">
              <a:buNone/>
            </a:pPr>
            <a:r>
              <a:rPr lang="ja-JP" altLang="en-US" dirty="0"/>
              <a:t>　　　　　</a:t>
            </a:r>
            <a:endParaRPr lang="en-US" altLang="ja-JP" dirty="0"/>
          </a:p>
          <a:p>
            <a:pPr marL="0" indent="0">
              <a:buNone/>
            </a:pPr>
            <a:r>
              <a:rPr lang="es-ES" altLang="ja-JP" dirty="0"/>
              <a:t>          En </a:t>
            </a:r>
            <a:r>
              <a:rPr lang="es-ES" altLang="ja-JP" i="1" dirty="0"/>
              <a:t>Córdoba</a:t>
            </a:r>
            <a:r>
              <a:rPr lang="es-ES" altLang="ja-JP" dirty="0"/>
              <a:t> hace más calor que en </a:t>
            </a:r>
            <a:r>
              <a:rPr lang="es-ES" altLang="ja-JP" i="1" dirty="0"/>
              <a:t>Madrid</a:t>
            </a:r>
            <a:r>
              <a:rPr lang="es-ES" altLang="ja-JP" dirty="0"/>
              <a:t>.</a:t>
            </a:r>
            <a:endParaRPr lang="en-US" altLang="ja-JP" dirty="0"/>
          </a:p>
          <a:p>
            <a:pPr marL="0" indent="0">
              <a:buNone/>
            </a:pPr>
            <a:endParaRPr lang="en-US" altLang="ja-JP" dirty="0"/>
          </a:p>
          <a:p>
            <a:pPr marL="0" indent="0">
              <a:buNone/>
            </a:pPr>
            <a:endParaRPr lang="en-US" altLang="ja-JP" dirty="0"/>
          </a:p>
          <a:p>
            <a:pPr marL="0" indent="0">
              <a:buNone/>
            </a:pPr>
            <a:endParaRPr lang="en-US" altLang="ja-JP" dirty="0"/>
          </a:p>
        </p:txBody>
      </p:sp>
      <p:sp>
        <p:nvSpPr>
          <p:cNvPr id="4" name="スライド番号プレースホルダー 3"/>
          <p:cNvSpPr>
            <a:spLocks noGrp="1"/>
          </p:cNvSpPr>
          <p:nvPr>
            <p:ph type="sldNum" sz="quarter" idx="12"/>
          </p:nvPr>
        </p:nvSpPr>
        <p:spPr/>
        <p:txBody>
          <a:bodyPr/>
          <a:lstStyle/>
          <a:p>
            <a:fld id="{8E1B6416-8F43-439B-A045-EE3B2518B2CE}" type="slidenum">
              <a:rPr kumimoji="1" lang="ja-JP" altLang="en-US" smtClean="0"/>
              <a:t>15</a:t>
            </a:fld>
            <a:endParaRPr kumimoji="1" lang="ja-JP" altLang="en-US" dirty="0"/>
          </a:p>
        </p:txBody>
      </p:sp>
    </p:spTree>
    <p:extLst>
      <p:ext uri="{BB962C8B-B14F-4D97-AF65-F5344CB8AC3E}">
        <p14:creationId xmlns:p14="http://schemas.microsoft.com/office/powerpoint/2010/main" val="11545111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活動２</a:t>
            </a:r>
            <a:r>
              <a:rPr kumimoji="1" lang="en-US" altLang="ja-JP" dirty="0"/>
              <a:t>: </a:t>
            </a:r>
            <a:r>
              <a:rPr kumimoji="1" lang="es-ES" altLang="ja-JP" dirty="0"/>
              <a:t>¿Qué tiempo hace en Madrid?</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lang="es-ES" altLang="ja-JP" dirty="0"/>
              <a:t>A: ¿Qué tiempo hace (en + </a:t>
            </a:r>
            <a:r>
              <a:rPr lang="ja-JP" altLang="en-US" dirty="0"/>
              <a:t>地名）</a:t>
            </a:r>
            <a:r>
              <a:rPr lang="en-US" altLang="ja-JP" dirty="0"/>
              <a:t>?</a:t>
            </a:r>
            <a:r>
              <a:rPr lang="ja-JP" altLang="en-US" dirty="0"/>
              <a:t>　★教科書の地図を見て！</a:t>
            </a:r>
            <a:endParaRPr lang="en-US" altLang="ja-JP" dirty="0"/>
          </a:p>
          <a:p>
            <a:r>
              <a:rPr lang="es-ES" altLang="ja-JP" dirty="0"/>
              <a:t>B: No sé. Vamos a ver.</a:t>
            </a:r>
          </a:p>
          <a:p>
            <a:pPr marL="0" indent="0">
              <a:buNone/>
            </a:pPr>
            <a:endParaRPr lang="es-ES" altLang="ja-JP" dirty="0"/>
          </a:p>
          <a:p>
            <a:pPr marL="0" indent="0">
              <a:buNone/>
            </a:pPr>
            <a:r>
              <a:rPr lang="ja-JP" altLang="en-US" dirty="0"/>
              <a:t>スペイン語で天気の情報を見てみよう！</a:t>
            </a:r>
            <a:endParaRPr lang="es-ES" altLang="ja-JP" dirty="0"/>
          </a:p>
          <a:p>
            <a:r>
              <a:rPr lang="en-US" altLang="ja-JP" dirty="0">
                <a:hlinkClick r:id="rId2"/>
              </a:rPr>
              <a:t>https://es.noticias.yahoo.com/tiempo</a:t>
            </a:r>
            <a:endParaRPr lang="en-US" altLang="ja-JP" dirty="0"/>
          </a:p>
          <a:p>
            <a:pPr marL="0" indent="0">
              <a:buNone/>
            </a:pPr>
            <a:r>
              <a:rPr lang="ja-JP" altLang="en-US" dirty="0"/>
              <a:t>　　</a:t>
            </a:r>
            <a:r>
              <a:rPr lang="en-US" altLang="ja-JP" dirty="0"/>
              <a:t>1</a:t>
            </a:r>
            <a:r>
              <a:rPr lang="ja-JP" altLang="en-US" dirty="0"/>
              <a:t>カ所を詳細に見ることができる</a:t>
            </a:r>
            <a:endParaRPr lang="en-US" altLang="ja-JP" dirty="0"/>
          </a:p>
          <a:p>
            <a:r>
              <a:rPr lang="es-ES" altLang="ja-JP" dirty="0">
                <a:hlinkClick r:id="rId3"/>
              </a:rPr>
              <a:t>http://www.rtve.es/eltiempo/</a:t>
            </a:r>
            <a:endParaRPr lang="es-ES" altLang="ja-JP" dirty="0"/>
          </a:p>
          <a:p>
            <a:pPr marL="0" indent="0">
              <a:buNone/>
            </a:pPr>
            <a:r>
              <a:rPr lang="ja-JP" altLang="en-US" dirty="0"/>
              <a:t>　　複数の箇所を比較することができる</a:t>
            </a:r>
            <a:endParaRPr lang="es-ES" altLang="ja-JP" dirty="0"/>
          </a:p>
          <a:p>
            <a:pPr marL="0" indent="0">
              <a:buNone/>
            </a:pPr>
            <a:r>
              <a:rPr lang="es-ES" altLang="ja-JP" dirty="0"/>
              <a:t>        </a:t>
            </a:r>
          </a:p>
          <a:p>
            <a:endParaRPr kumimoji="1" lang="ja-JP" altLang="en-US" dirty="0"/>
          </a:p>
        </p:txBody>
      </p:sp>
      <p:sp>
        <p:nvSpPr>
          <p:cNvPr id="4" name="スライド番号プレースホルダー 3"/>
          <p:cNvSpPr>
            <a:spLocks noGrp="1"/>
          </p:cNvSpPr>
          <p:nvPr>
            <p:ph type="sldNum" sz="quarter" idx="12"/>
          </p:nvPr>
        </p:nvSpPr>
        <p:spPr/>
        <p:txBody>
          <a:bodyPr/>
          <a:lstStyle/>
          <a:p>
            <a:fld id="{8E1B6416-8F43-439B-A045-EE3B2518B2CE}" type="slidenum">
              <a:rPr kumimoji="1" lang="ja-JP" altLang="en-US" smtClean="0"/>
              <a:t>16</a:t>
            </a:fld>
            <a:endParaRPr kumimoji="1" lang="ja-JP" altLang="en-US"/>
          </a:p>
        </p:txBody>
      </p:sp>
    </p:spTree>
    <p:extLst>
      <p:ext uri="{BB962C8B-B14F-4D97-AF65-F5344CB8AC3E}">
        <p14:creationId xmlns:p14="http://schemas.microsoft.com/office/powerpoint/2010/main" val="42739363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活動２</a:t>
            </a:r>
            <a:r>
              <a:rPr lang="en-US" altLang="ja-JP" dirty="0"/>
              <a:t>: </a:t>
            </a:r>
            <a:r>
              <a:rPr lang="es-ES" altLang="ja-JP" dirty="0"/>
              <a:t>¿Qué tiempo hace en Madrid?</a:t>
            </a:r>
            <a:endParaRPr kumimoji="1" lang="ja-JP" altLang="en-US" dirty="0"/>
          </a:p>
        </p:txBody>
      </p:sp>
      <p:sp>
        <p:nvSpPr>
          <p:cNvPr id="3" name="コンテンツ プレースホルダー 2"/>
          <p:cNvSpPr>
            <a:spLocks noGrp="1"/>
          </p:cNvSpPr>
          <p:nvPr>
            <p:ph idx="1"/>
          </p:nvPr>
        </p:nvSpPr>
        <p:spPr>
          <a:xfrm>
            <a:off x="838200" y="1847850"/>
            <a:ext cx="10515600" cy="4351338"/>
          </a:xfrm>
        </p:spPr>
        <p:txBody>
          <a:bodyPr/>
          <a:lstStyle/>
          <a:p>
            <a:pPr marL="0" indent="0">
              <a:buNone/>
            </a:pPr>
            <a:r>
              <a:rPr kumimoji="1" lang="ja-JP" altLang="en-US" dirty="0"/>
              <a:t>バージョンアップ！　世界のいろいろな地名でやってみよう！</a:t>
            </a:r>
            <a:endParaRPr kumimoji="1" lang="en-US" altLang="ja-JP" dirty="0"/>
          </a:p>
          <a:p>
            <a:pPr marL="0" indent="0">
              <a:buNone/>
            </a:pPr>
            <a:endParaRPr kumimoji="1" lang="en-US" altLang="ja-JP" dirty="0"/>
          </a:p>
          <a:p>
            <a:pPr marL="0" indent="0">
              <a:buNone/>
            </a:pPr>
            <a:r>
              <a:rPr kumimoji="1" lang="ja-JP" altLang="en-US" dirty="0"/>
              <a:t>　　展開１：スペイン語圏のいろいろな場所</a:t>
            </a:r>
            <a:endParaRPr kumimoji="1" lang="en-US" altLang="ja-JP" dirty="0"/>
          </a:p>
          <a:p>
            <a:pPr marL="0" indent="0">
              <a:buNone/>
            </a:pPr>
            <a:r>
              <a:rPr kumimoji="1" lang="ja-JP" altLang="en-US" dirty="0"/>
              <a:t>　　　　　　　　　　　　　　　　（緯度や高度に注目）</a:t>
            </a:r>
            <a:endParaRPr kumimoji="1" lang="en-US" altLang="ja-JP" dirty="0"/>
          </a:p>
          <a:p>
            <a:pPr marL="0" indent="0">
              <a:buNone/>
            </a:pPr>
            <a:r>
              <a:rPr kumimoji="1" lang="ja-JP" altLang="en-US" dirty="0"/>
              <a:t>　　展開２：興味のあるスペイン語圏以外の地名</a:t>
            </a:r>
            <a:endParaRPr kumimoji="1" lang="en-US" altLang="ja-JP" dirty="0"/>
          </a:p>
          <a:p>
            <a:pPr marL="0" indent="0">
              <a:buNone/>
            </a:pPr>
            <a:r>
              <a:rPr kumimoji="1" lang="ja-JP" altLang="en-US" dirty="0"/>
              <a:t>　　　　　　　　（有名な都市のスペイン語での名称に注目）</a:t>
            </a:r>
            <a:endParaRPr kumimoji="1" lang="en-US" altLang="ja-JP" dirty="0"/>
          </a:p>
          <a:p>
            <a:pPr marL="0" indent="0">
              <a:buNone/>
            </a:pPr>
            <a:r>
              <a:rPr kumimoji="1" lang="ja-JP" altLang="en-US" dirty="0"/>
              <a:t>　</a:t>
            </a:r>
            <a:endParaRPr kumimoji="1" lang="en-US" altLang="ja-JP" dirty="0"/>
          </a:p>
          <a:p>
            <a:endParaRPr kumimoji="1" lang="ja-JP" altLang="en-US" dirty="0"/>
          </a:p>
        </p:txBody>
      </p:sp>
      <p:sp>
        <p:nvSpPr>
          <p:cNvPr id="4" name="スライド番号プレースホルダー 3"/>
          <p:cNvSpPr>
            <a:spLocks noGrp="1"/>
          </p:cNvSpPr>
          <p:nvPr>
            <p:ph type="sldNum" sz="quarter" idx="12"/>
          </p:nvPr>
        </p:nvSpPr>
        <p:spPr/>
        <p:txBody>
          <a:bodyPr/>
          <a:lstStyle/>
          <a:p>
            <a:fld id="{8E1B6416-8F43-439B-A045-EE3B2518B2CE}" type="slidenum">
              <a:rPr kumimoji="1" lang="ja-JP" altLang="en-US" smtClean="0"/>
              <a:t>17</a:t>
            </a:fld>
            <a:endParaRPr kumimoji="1" lang="ja-JP" altLang="en-US"/>
          </a:p>
        </p:txBody>
      </p:sp>
    </p:spTree>
    <p:extLst>
      <p:ext uri="{BB962C8B-B14F-4D97-AF65-F5344CB8AC3E}">
        <p14:creationId xmlns:p14="http://schemas.microsoft.com/office/powerpoint/2010/main" val="185350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活動２</a:t>
            </a:r>
            <a:r>
              <a:rPr lang="en-US" altLang="ja-JP" dirty="0"/>
              <a:t>: </a:t>
            </a:r>
            <a:r>
              <a:rPr lang="es-ES" altLang="ja-JP" dirty="0"/>
              <a:t>¿Qué tiempo hace en Madrid?</a:t>
            </a:r>
            <a:endParaRPr kumimoji="1" lang="ja-JP" altLang="en-US" dirty="0"/>
          </a:p>
        </p:txBody>
      </p:sp>
      <p:sp>
        <p:nvSpPr>
          <p:cNvPr id="3" name="コンテンツ プレースホルダー 2"/>
          <p:cNvSpPr>
            <a:spLocks noGrp="1"/>
          </p:cNvSpPr>
          <p:nvPr>
            <p:ph idx="1"/>
          </p:nvPr>
        </p:nvSpPr>
        <p:spPr>
          <a:xfrm>
            <a:off x="838200" y="1690688"/>
            <a:ext cx="10515600" cy="4351338"/>
          </a:xfrm>
        </p:spPr>
        <p:txBody>
          <a:bodyPr>
            <a:normAutofit fontScale="92500" lnSpcReduction="20000"/>
          </a:bodyPr>
          <a:lstStyle/>
          <a:p>
            <a:pPr marL="0" indent="0">
              <a:buNone/>
            </a:pPr>
            <a:r>
              <a:rPr kumimoji="1" lang="ja-JP" altLang="en-US" dirty="0"/>
              <a:t>さらにバージョンアップ！　セリフを１つ足そう！</a:t>
            </a:r>
            <a:endParaRPr kumimoji="1" lang="en-US" altLang="ja-JP" dirty="0"/>
          </a:p>
          <a:p>
            <a:pPr marL="0" indent="0">
              <a:buNone/>
            </a:pPr>
            <a:r>
              <a:rPr kumimoji="1" lang="ja-JP" altLang="en-US" dirty="0"/>
              <a:t>　　　　　　　　　　　　　</a:t>
            </a:r>
            <a:r>
              <a:rPr kumimoji="1" lang="en-US" altLang="ja-JP" dirty="0"/>
              <a:t>(</a:t>
            </a:r>
            <a:r>
              <a:rPr kumimoji="1" lang="ja-JP" altLang="en-US" dirty="0"/>
              <a:t>場所はどこでもオーケー）</a:t>
            </a:r>
            <a:endParaRPr kumimoji="1" lang="en-US" altLang="ja-JP" dirty="0"/>
          </a:p>
          <a:p>
            <a:pPr marL="0" indent="0">
              <a:buNone/>
            </a:pPr>
            <a:endParaRPr kumimoji="1" lang="en-US" altLang="ja-JP" dirty="0"/>
          </a:p>
          <a:p>
            <a:pPr marL="0" indent="0">
              <a:buNone/>
            </a:pPr>
            <a:r>
              <a:rPr kumimoji="1" lang="ja-JP" altLang="en-US" dirty="0"/>
              <a:t>　　展開１：</a:t>
            </a:r>
            <a:r>
              <a:rPr kumimoji="1" lang="es-ES" altLang="ja-JP" dirty="0"/>
              <a:t>también, y, pero, por eso</a:t>
            </a:r>
            <a:r>
              <a:rPr kumimoji="1" lang="ja-JP" altLang="en-US" dirty="0"/>
              <a:t>を用いて文脈を作る</a:t>
            </a:r>
            <a:endParaRPr kumimoji="1" lang="en-US" altLang="ja-JP" dirty="0"/>
          </a:p>
          <a:p>
            <a:pPr marL="0" indent="0">
              <a:buNone/>
            </a:pPr>
            <a:r>
              <a:rPr kumimoji="1" lang="en-US" altLang="ja-JP" dirty="0"/>
              <a:t>                         </a:t>
            </a:r>
            <a:r>
              <a:rPr kumimoji="1" lang="es-ES" altLang="ja-JP" dirty="0"/>
              <a:t>En La Paz hace bastante frío, por eso tengo que llevar un jersey para viajar por Bolivia.</a:t>
            </a:r>
            <a:endParaRPr kumimoji="1" lang="en-US" altLang="ja-JP" dirty="0"/>
          </a:p>
          <a:p>
            <a:pPr marL="457200" lvl="1" indent="0">
              <a:buNone/>
            </a:pPr>
            <a:r>
              <a:rPr kumimoji="1" lang="ja-JP" altLang="en-US" dirty="0"/>
              <a:t>　　　　　</a:t>
            </a:r>
            <a:r>
              <a:rPr kumimoji="1" lang="ja-JP" altLang="en-US" sz="2800" dirty="0"/>
              <a:t>　</a:t>
            </a:r>
            <a:endParaRPr kumimoji="1" lang="en-US" altLang="ja-JP" dirty="0"/>
          </a:p>
          <a:p>
            <a:pPr marL="0" indent="0">
              <a:buNone/>
            </a:pPr>
            <a:r>
              <a:rPr kumimoji="1" lang="ja-JP" altLang="en-US" dirty="0"/>
              <a:t>　　展開２：</a:t>
            </a:r>
            <a:r>
              <a:rPr kumimoji="1" lang="en-US" altLang="ja-JP" dirty="0"/>
              <a:t>2</a:t>
            </a:r>
            <a:r>
              <a:rPr kumimoji="1" lang="ja-JP" altLang="en-US" dirty="0" err="1"/>
              <a:t>つの</a:t>
            </a:r>
            <a:r>
              <a:rPr kumimoji="1" lang="ja-JP" altLang="en-US" dirty="0"/>
              <a:t>都市の最高気温（最低気温）を比較する</a:t>
            </a:r>
            <a:endParaRPr kumimoji="1" lang="en-US" altLang="ja-JP" dirty="0"/>
          </a:p>
          <a:p>
            <a:pPr marL="457200" lvl="1" indent="0">
              <a:buNone/>
            </a:pPr>
            <a:r>
              <a:rPr kumimoji="1" lang="ja-JP" altLang="en-US" dirty="0"/>
              <a:t>　　　　　　</a:t>
            </a:r>
            <a:r>
              <a:rPr lang="es-ES" altLang="ja-JP" dirty="0"/>
              <a:t> </a:t>
            </a:r>
            <a:r>
              <a:rPr lang="es-ES" altLang="ja-JP" sz="2800" dirty="0"/>
              <a:t>En </a:t>
            </a:r>
            <a:r>
              <a:rPr lang="es-ES" altLang="ja-JP" sz="2800" i="1" dirty="0"/>
              <a:t>Kobe</a:t>
            </a:r>
            <a:r>
              <a:rPr lang="es-ES" altLang="ja-JP" sz="2800" dirty="0"/>
              <a:t> hace mucho calor, pero en </a:t>
            </a:r>
            <a:r>
              <a:rPr lang="es-ES" altLang="ja-JP" sz="2800" i="1" dirty="0"/>
              <a:t>Osaka</a:t>
            </a:r>
            <a:r>
              <a:rPr lang="es-ES" altLang="ja-JP" sz="2800" dirty="0"/>
              <a:t> no</a:t>
            </a:r>
          </a:p>
          <a:p>
            <a:pPr marL="457200" lvl="1" indent="0">
              <a:buNone/>
            </a:pPr>
            <a:r>
              <a:rPr lang="es-ES" altLang="ja-JP" sz="2800" dirty="0"/>
              <a:t>                 hace mucho</a:t>
            </a:r>
            <a:r>
              <a:rPr lang="ja-JP" altLang="en-US" sz="2800" dirty="0"/>
              <a:t> </a:t>
            </a:r>
            <a:r>
              <a:rPr lang="en-US" altLang="ja-JP" sz="2800" dirty="0"/>
              <a:t>(</a:t>
            </a:r>
            <a:r>
              <a:rPr lang="en-US" altLang="ja-JP" sz="2800" dirty="0" err="1"/>
              <a:t>tanto</a:t>
            </a:r>
            <a:r>
              <a:rPr lang="en-US" altLang="ja-JP" sz="2800" dirty="0"/>
              <a:t>)</a:t>
            </a:r>
            <a:r>
              <a:rPr lang="es-ES" altLang="ja-JP" sz="2800" dirty="0"/>
              <a:t> calor.</a:t>
            </a:r>
          </a:p>
          <a:p>
            <a:pPr marL="0" indent="0">
              <a:buNone/>
            </a:pPr>
            <a:r>
              <a:rPr lang="es-ES" altLang="ja-JP" dirty="0"/>
              <a:t>		     En </a:t>
            </a:r>
            <a:r>
              <a:rPr lang="es-ES" altLang="ja-JP" i="1" dirty="0"/>
              <a:t>Córdoba</a:t>
            </a:r>
            <a:r>
              <a:rPr lang="es-ES" altLang="ja-JP" dirty="0"/>
              <a:t> hace más calor que en </a:t>
            </a:r>
            <a:r>
              <a:rPr lang="es-ES" altLang="ja-JP" i="1" dirty="0"/>
              <a:t>Madrid</a:t>
            </a:r>
            <a:r>
              <a:rPr lang="es-ES" altLang="ja-JP" dirty="0"/>
              <a:t>.</a:t>
            </a:r>
            <a:endParaRPr kumimoji="1" lang="en-US" altLang="ja-JP" dirty="0"/>
          </a:p>
          <a:p>
            <a:pPr marL="0" indent="0">
              <a:buNone/>
            </a:pPr>
            <a:endParaRPr lang="en-US" altLang="ja-JP" dirty="0"/>
          </a:p>
          <a:p>
            <a:pPr marL="0" indent="0">
              <a:buNone/>
            </a:pPr>
            <a:endParaRPr kumimoji="1" lang="en-US" altLang="ja-JP" dirty="0"/>
          </a:p>
          <a:p>
            <a:endParaRPr kumimoji="1" lang="ja-JP" altLang="en-US" dirty="0"/>
          </a:p>
        </p:txBody>
      </p:sp>
      <p:sp>
        <p:nvSpPr>
          <p:cNvPr id="4" name="スライド番号プレースホルダー 3"/>
          <p:cNvSpPr>
            <a:spLocks noGrp="1"/>
          </p:cNvSpPr>
          <p:nvPr>
            <p:ph type="sldNum" sz="quarter" idx="12"/>
          </p:nvPr>
        </p:nvSpPr>
        <p:spPr/>
        <p:txBody>
          <a:bodyPr/>
          <a:lstStyle/>
          <a:p>
            <a:fld id="{8E1B6416-8F43-439B-A045-EE3B2518B2CE}" type="slidenum">
              <a:rPr kumimoji="1" lang="ja-JP" altLang="en-US" smtClean="0"/>
              <a:t>18</a:t>
            </a:fld>
            <a:endParaRPr kumimoji="1" lang="ja-JP" altLang="en-US"/>
          </a:p>
        </p:txBody>
      </p:sp>
    </p:spTree>
    <p:extLst>
      <p:ext uri="{BB962C8B-B14F-4D97-AF65-F5344CB8AC3E}">
        <p14:creationId xmlns:p14="http://schemas.microsoft.com/office/powerpoint/2010/main" val="17044503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まとめ</a:t>
            </a:r>
          </a:p>
        </p:txBody>
      </p:sp>
      <p:sp>
        <p:nvSpPr>
          <p:cNvPr id="3" name="コンテンツ プレースホルダー 2"/>
          <p:cNvSpPr>
            <a:spLocks noGrp="1"/>
          </p:cNvSpPr>
          <p:nvPr>
            <p:ph idx="1"/>
          </p:nvPr>
        </p:nvSpPr>
        <p:spPr/>
        <p:txBody>
          <a:bodyPr/>
          <a:lstStyle/>
          <a:p>
            <a:r>
              <a:rPr kumimoji="1" lang="ja-JP" altLang="en-US" dirty="0"/>
              <a:t>アルゼンチンの天気予報を見て、自分なりに天気を表現してみよう。どんな表現が使えるかな？</a:t>
            </a:r>
            <a:endParaRPr kumimoji="1" lang="en-US" altLang="ja-JP" dirty="0"/>
          </a:p>
          <a:p>
            <a:endParaRPr kumimoji="1" lang="es-ES" altLang="ja-JP" dirty="0"/>
          </a:p>
          <a:p>
            <a:r>
              <a:rPr kumimoji="1" lang="es-ES" altLang="ja-JP" dirty="0"/>
              <a:t>Argentina</a:t>
            </a:r>
          </a:p>
          <a:p>
            <a:r>
              <a:rPr lang="en-US" altLang="ja-JP" dirty="0">
                <a:hlinkClick r:id="rId2"/>
              </a:rPr>
              <a:t>https://www.youtube.com/watch?v=5qxANuSq7wo</a:t>
            </a:r>
            <a:endParaRPr lang="en-US" altLang="ja-JP" dirty="0"/>
          </a:p>
          <a:p>
            <a:endParaRPr kumimoji="1" lang="ja-JP" altLang="en-US" dirty="0"/>
          </a:p>
        </p:txBody>
      </p:sp>
      <p:sp>
        <p:nvSpPr>
          <p:cNvPr id="4" name="スライド番号プレースホルダー 3"/>
          <p:cNvSpPr>
            <a:spLocks noGrp="1"/>
          </p:cNvSpPr>
          <p:nvPr>
            <p:ph type="sldNum" sz="quarter" idx="12"/>
          </p:nvPr>
        </p:nvSpPr>
        <p:spPr/>
        <p:txBody>
          <a:bodyPr/>
          <a:lstStyle/>
          <a:p>
            <a:fld id="{8E1B6416-8F43-439B-A045-EE3B2518B2CE}" type="slidenum">
              <a:rPr kumimoji="1" lang="ja-JP" altLang="en-US" smtClean="0"/>
              <a:t>19</a:t>
            </a:fld>
            <a:endParaRPr kumimoji="1" lang="ja-JP" altLang="en-US"/>
          </a:p>
        </p:txBody>
      </p:sp>
    </p:spTree>
    <p:extLst>
      <p:ext uri="{BB962C8B-B14F-4D97-AF65-F5344CB8AC3E}">
        <p14:creationId xmlns:p14="http://schemas.microsoft.com/office/powerpoint/2010/main" val="14261217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ctr"/>
            <a:r>
              <a:rPr kumimoji="1" lang="en-US" altLang="ja-JP" sz="3600" dirty="0"/>
              <a:t>『</a:t>
            </a:r>
            <a:r>
              <a:rPr kumimoji="1" lang="ja-JP" altLang="en-US" sz="3600" dirty="0"/>
              <a:t>スペイン語学習のめや</a:t>
            </a:r>
            <a:r>
              <a:rPr kumimoji="1" lang="ja-JP" altLang="en-US" sz="3600" dirty="0" err="1"/>
              <a:t>す</a:t>
            </a:r>
            <a:r>
              <a:rPr kumimoji="1" lang="en-US" altLang="ja-JP" sz="3600" dirty="0"/>
              <a:t>』</a:t>
            </a:r>
            <a:r>
              <a:rPr kumimoji="1" lang="ja-JP" altLang="en-US" sz="3600" dirty="0"/>
              <a:t>の理論的基盤 </a:t>
            </a:r>
            <a:r>
              <a:rPr kumimoji="1" lang="en-US" altLang="ja-JP" sz="3600" dirty="0"/>
              <a:t>(p.85)</a:t>
            </a:r>
            <a:endParaRPr kumimoji="1" lang="ja-JP" altLang="en-US" sz="3600" dirty="0"/>
          </a:p>
        </p:txBody>
      </p:sp>
      <p:sp>
        <p:nvSpPr>
          <p:cNvPr id="3" name="コンテンツ プレースホルダー 2"/>
          <p:cNvSpPr>
            <a:spLocks noGrp="1"/>
          </p:cNvSpPr>
          <p:nvPr>
            <p:ph idx="1"/>
          </p:nvPr>
        </p:nvSpPr>
        <p:spPr>
          <a:xfrm>
            <a:off x="838199" y="1825625"/>
            <a:ext cx="10641497" cy="4157732"/>
          </a:xfrm>
        </p:spPr>
        <p:txBody>
          <a:bodyPr>
            <a:normAutofit fontScale="85000" lnSpcReduction="20000"/>
          </a:bodyPr>
          <a:lstStyle/>
          <a:p>
            <a:r>
              <a:rPr kumimoji="1" lang="ja-JP" altLang="en-US" dirty="0"/>
              <a:t>４つの問い（</a:t>
            </a:r>
            <a:r>
              <a:rPr kumimoji="1" lang="en-US" altLang="ja-JP" dirty="0"/>
              <a:t>p.85)</a:t>
            </a:r>
          </a:p>
          <a:p>
            <a:pPr lvl="1">
              <a:lnSpc>
                <a:spcPct val="150000"/>
              </a:lnSpc>
            </a:pPr>
            <a:r>
              <a:rPr kumimoji="1" lang="ja-JP" altLang="en-US" dirty="0"/>
              <a:t>何のために教えるのか </a:t>
            </a:r>
            <a:r>
              <a:rPr kumimoji="1" lang="es-ES" altLang="ja-JP" dirty="0"/>
              <a:t>(para qué se enseña)</a:t>
            </a:r>
          </a:p>
          <a:p>
            <a:pPr marL="457200" lvl="1" indent="0">
              <a:lnSpc>
                <a:spcPct val="150000"/>
              </a:lnSpc>
              <a:buNone/>
            </a:pPr>
            <a:r>
              <a:rPr kumimoji="1" lang="ja-JP" altLang="en-US" dirty="0"/>
              <a:t>　　←事実の認識と表現形式との関係を学生が調整できるようになるため</a:t>
            </a:r>
            <a:endParaRPr kumimoji="1" lang="en-US" altLang="ja-JP" dirty="0"/>
          </a:p>
          <a:p>
            <a:pPr lvl="1">
              <a:lnSpc>
                <a:spcPct val="150000"/>
              </a:lnSpc>
            </a:pPr>
            <a:r>
              <a:rPr kumimoji="1" lang="ja-JP" altLang="en-US" dirty="0"/>
              <a:t>何を教えるのか </a:t>
            </a:r>
            <a:r>
              <a:rPr kumimoji="1" lang="es-ES" altLang="ja-JP" dirty="0"/>
              <a:t>(qué se enseña)</a:t>
            </a:r>
          </a:p>
          <a:p>
            <a:pPr marL="457200" lvl="1" indent="0">
              <a:lnSpc>
                <a:spcPct val="150000"/>
              </a:lnSpc>
              <a:buNone/>
            </a:pPr>
            <a:r>
              <a:rPr kumimoji="1" lang="ja-JP" altLang="en-US" dirty="0"/>
              <a:t>　　←天気の表現</a:t>
            </a:r>
            <a:endParaRPr kumimoji="1" lang="en-US" altLang="ja-JP" dirty="0"/>
          </a:p>
          <a:p>
            <a:pPr lvl="1">
              <a:lnSpc>
                <a:spcPct val="150000"/>
              </a:lnSpc>
            </a:pPr>
            <a:r>
              <a:rPr kumimoji="1" lang="ja-JP" altLang="en-US" dirty="0"/>
              <a:t>どのように教えるのか </a:t>
            </a:r>
            <a:r>
              <a:rPr kumimoji="1" lang="es-ES" altLang="ja-JP" dirty="0"/>
              <a:t>(cómo se enseña)</a:t>
            </a:r>
          </a:p>
          <a:p>
            <a:pPr marL="457200" lvl="1" indent="0">
              <a:lnSpc>
                <a:spcPct val="150000"/>
              </a:lnSpc>
              <a:buNone/>
            </a:pPr>
            <a:r>
              <a:rPr kumimoji="1" lang="ja-JP" altLang="en-US" dirty="0"/>
              <a:t>　　←ペアで事実を調べた後にそれをスペイン語の定型表現にあてはめて述べる</a:t>
            </a:r>
            <a:r>
              <a:rPr kumimoji="1" lang="en-US" altLang="ja-JP" dirty="0"/>
              <a:t>+</a:t>
            </a:r>
            <a:r>
              <a:rPr kumimoji="1" lang="ja-JP" altLang="en-US" dirty="0"/>
              <a:t>応用</a:t>
            </a:r>
            <a:endParaRPr kumimoji="1" lang="en-US" altLang="ja-JP" dirty="0"/>
          </a:p>
          <a:p>
            <a:pPr lvl="1">
              <a:lnSpc>
                <a:spcPct val="150000"/>
              </a:lnSpc>
            </a:pPr>
            <a:r>
              <a:rPr kumimoji="1" lang="ja-JP" altLang="en-US" dirty="0"/>
              <a:t>どう評価するのか </a:t>
            </a:r>
            <a:r>
              <a:rPr kumimoji="1" lang="es-ES" altLang="ja-JP" dirty="0"/>
              <a:t>(cómo se evalúa)</a:t>
            </a:r>
          </a:p>
          <a:p>
            <a:pPr marL="457200" lvl="1" indent="0">
              <a:lnSpc>
                <a:spcPct val="150000"/>
              </a:lnSpc>
              <a:buNone/>
            </a:pPr>
            <a:r>
              <a:rPr kumimoji="1" lang="ja-JP" altLang="en-US" dirty="0"/>
              <a:t>　　←ニュースのお天気コーナーを見てどれだけ自己表現ができるか</a:t>
            </a:r>
          </a:p>
        </p:txBody>
      </p:sp>
      <p:sp>
        <p:nvSpPr>
          <p:cNvPr id="4" name="スライド番号プレースホルダー 3"/>
          <p:cNvSpPr>
            <a:spLocks noGrp="1"/>
          </p:cNvSpPr>
          <p:nvPr>
            <p:ph type="sldNum" sz="quarter" idx="12"/>
          </p:nvPr>
        </p:nvSpPr>
        <p:spPr/>
        <p:txBody>
          <a:bodyPr/>
          <a:lstStyle/>
          <a:p>
            <a:fld id="{8E1B6416-8F43-439B-A045-EE3B2518B2CE}" type="slidenum">
              <a:rPr kumimoji="1" lang="ja-JP" altLang="en-US" smtClean="0"/>
              <a:t>2</a:t>
            </a:fld>
            <a:endParaRPr kumimoji="1" lang="ja-JP" altLang="en-US" dirty="0"/>
          </a:p>
        </p:txBody>
      </p:sp>
    </p:spTree>
    <p:extLst>
      <p:ext uri="{BB962C8B-B14F-4D97-AF65-F5344CB8AC3E}">
        <p14:creationId xmlns:p14="http://schemas.microsoft.com/office/powerpoint/2010/main" val="9060115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41357" y="0"/>
            <a:ext cx="5709285" cy="6858000"/>
          </a:xfrm>
          <a:prstGeom prst="rect">
            <a:avLst/>
          </a:prstGeom>
          <a:effectLst>
            <a:softEdge rad="635000"/>
          </a:effectLst>
        </p:spPr>
      </p:pic>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a:xfrm>
            <a:off x="838200" y="1009649"/>
            <a:ext cx="10515600" cy="4351338"/>
          </a:xfrm>
        </p:spPr>
        <p:txBody>
          <a:bodyPr anchor="b">
            <a:normAutofit/>
          </a:bodyPr>
          <a:lstStyle/>
          <a:p>
            <a:pPr marL="0" indent="0" algn="ctr">
              <a:buNone/>
            </a:pPr>
            <a:endParaRPr lang="es-ES" altLang="ja-JP" sz="4400" dirty="0"/>
          </a:p>
          <a:p>
            <a:pPr marL="0" indent="0" algn="ctr">
              <a:buNone/>
            </a:pPr>
            <a:r>
              <a:rPr lang="es-ES" altLang="ja-JP" sz="4400" dirty="0">
                <a:solidFill>
                  <a:srgbClr val="002060"/>
                </a:solidFill>
              </a:rPr>
              <a:t>¡</a:t>
            </a:r>
            <a:r>
              <a:rPr lang="es-ES" altLang="ja-JP" sz="4400" b="1" dirty="0">
                <a:solidFill>
                  <a:srgbClr val="002060"/>
                </a:solidFill>
                <a:effectLst>
                  <a:outerShdw blurRad="38100" dist="38100" dir="2700000" algn="tl">
                    <a:srgbClr val="000000">
                      <a:alpha val="43137"/>
                    </a:srgbClr>
                  </a:outerShdw>
                </a:effectLst>
              </a:rPr>
              <a:t>Muchas gracias por su atención!</a:t>
            </a:r>
            <a:endParaRPr kumimoji="1" lang="ja-JP" altLang="en-US" sz="4400" b="1" dirty="0">
              <a:solidFill>
                <a:srgbClr val="002060"/>
              </a:solidFill>
              <a:effectLst>
                <a:outerShdw blurRad="38100" dist="38100" dir="2700000" algn="tl">
                  <a:srgbClr val="000000">
                    <a:alpha val="43137"/>
                  </a:srgbClr>
                </a:outerShdw>
              </a:effectLst>
            </a:endParaRPr>
          </a:p>
        </p:txBody>
      </p:sp>
      <p:sp>
        <p:nvSpPr>
          <p:cNvPr id="4" name="スライド番号プレースホルダー 3"/>
          <p:cNvSpPr>
            <a:spLocks noGrp="1"/>
          </p:cNvSpPr>
          <p:nvPr>
            <p:ph type="sldNum" sz="quarter" idx="12"/>
          </p:nvPr>
        </p:nvSpPr>
        <p:spPr/>
        <p:txBody>
          <a:bodyPr/>
          <a:lstStyle/>
          <a:p>
            <a:fld id="{8E1B6416-8F43-439B-A045-EE3B2518B2CE}" type="slidenum">
              <a:rPr lang="ja-JP" altLang="en-US" smtClean="0"/>
              <a:pPr/>
              <a:t>20</a:t>
            </a:fld>
            <a:endParaRPr lang="ja-JP" altLang="en-US" dirty="0"/>
          </a:p>
        </p:txBody>
      </p:sp>
      <p:sp>
        <p:nvSpPr>
          <p:cNvPr id="7" name="テキスト ボックス 6"/>
          <p:cNvSpPr txBox="1"/>
          <p:nvPr/>
        </p:nvSpPr>
        <p:spPr>
          <a:xfrm>
            <a:off x="7504043" y="6072809"/>
            <a:ext cx="3260035" cy="523220"/>
          </a:xfrm>
          <a:prstGeom prst="rect">
            <a:avLst/>
          </a:prstGeom>
          <a:noFill/>
        </p:spPr>
        <p:txBody>
          <a:bodyPr wrap="square" rtlCol="0">
            <a:spAutoFit/>
          </a:bodyPr>
          <a:lstStyle/>
          <a:p>
            <a:r>
              <a:rPr lang="en-US" altLang="ja-JP" sz="1400" dirty="0"/>
              <a:t>http://unhombreunpaisaje.blogspot.jp/2011/11/lloviendo.html</a:t>
            </a:r>
            <a:endParaRPr kumimoji="1" lang="ja-JP" altLang="en-US" sz="1400" dirty="0"/>
          </a:p>
        </p:txBody>
      </p:sp>
    </p:spTree>
    <p:extLst>
      <p:ext uri="{BB962C8B-B14F-4D97-AF65-F5344CB8AC3E}">
        <p14:creationId xmlns:p14="http://schemas.microsoft.com/office/powerpoint/2010/main" val="25401239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3200" dirty="0"/>
              <a:t>「めやす」の提示順（＝教育計画作成の手順）</a:t>
            </a:r>
            <a:r>
              <a:rPr lang="en-US" altLang="ja-JP" sz="3200" dirty="0"/>
              <a:t>(p.92)</a:t>
            </a:r>
            <a:endParaRPr kumimoji="1" lang="ja-JP" altLang="en-US" sz="3200" dirty="0"/>
          </a:p>
        </p:txBody>
      </p:sp>
      <p:sp>
        <p:nvSpPr>
          <p:cNvPr id="3" name="コンテンツ プレースホルダー 2"/>
          <p:cNvSpPr>
            <a:spLocks noGrp="1"/>
          </p:cNvSpPr>
          <p:nvPr>
            <p:ph idx="1"/>
          </p:nvPr>
        </p:nvSpPr>
        <p:spPr/>
        <p:txBody>
          <a:bodyPr>
            <a:normAutofit fontScale="92500" lnSpcReduction="10000"/>
          </a:bodyPr>
          <a:lstStyle/>
          <a:p>
            <a:pPr marL="914400" lvl="1" indent="-457200">
              <a:lnSpc>
                <a:spcPct val="150000"/>
              </a:lnSpc>
              <a:buFont typeface="+mj-lt"/>
              <a:buAutoNum type="arabicPeriod"/>
            </a:pPr>
            <a:r>
              <a:rPr kumimoji="1" lang="ja-JP" altLang="en-US" dirty="0"/>
              <a:t>社会文化項目：天気、日本・スペイン語圏・世界地理</a:t>
            </a:r>
            <a:endParaRPr kumimoji="1" lang="en-US" altLang="ja-JP" dirty="0"/>
          </a:p>
          <a:p>
            <a:pPr marL="914400" lvl="1" indent="-457200">
              <a:lnSpc>
                <a:spcPct val="150000"/>
              </a:lnSpc>
              <a:buFont typeface="+mj-lt"/>
              <a:buAutoNum type="arabicPeriod"/>
            </a:pPr>
            <a:r>
              <a:rPr kumimoji="1" lang="ja-JP" altLang="en-US" dirty="0"/>
              <a:t>機能項目　：天候について情報を求める・与える</a:t>
            </a:r>
            <a:endParaRPr kumimoji="1" lang="en-US" altLang="ja-JP" dirty="0"/>
          </a:p>
          <a:p>
            <a:pPr marL="457200" lvl="1" indent="0">
              <a:lnSpc>
                <a:spcPct val="150000"/>
              </a:lnSpc>
              <a:buNone/>
            </a:pPr>
            <a:r>
              <a:rPr kumimoji="1" lang="ja-JP" altLang="en-US" dirty="0"/>
              <a:t>　　　　　　　見ていることに反応する</a:t>
            </a:r>
            <a:endParaRPr kumimoji="1" lang="en-US" altLang="ja-JP" dirty="0"/>
          </a:p>
          <a:p>
            <a:pPr marL="457200" lvl="1" indent="0">
              <a:lnSpc>
                <a:spcPct val="150000"/>
              </a:lnSpc>
              <a:buNone/>
            </a:pPr>
            <a:r>
              <a:rPr kumimoji="1" lang="ja-JP" altLang="en-US" dirty="0"/>
              <a:t>　　　　　　　比較する</a:t>
            </a:r>
            <a:endParaRPr kumimoji="1" lang="en-US" altLang="ja-JP" dirty="0"/>
          </a:p>
          <a:p>
            <a:pPr marL="914400" lvl="1" indent="-457200">
              <a:lnSpc>
                <a:spcPct val="150000"/>
              </a:lnSpc>
              <a:buFont typeface="+mj-lt"/>
              <a:buAutoNum type="arabicPeriod" startAt="3"/>
            </a:pPr>
            <a:r>
              <a:rPr kumimoji="1" lang="ja-JP" altLang="en-US" dirty="0"/>
              <a:t>文法と語彙：天候、方位、気温</a:t>
            </a:r>
            <a:endParaRPr kumimoji="1" lang="en-US" altLang="ja-JP" dirty="0"/>
          </a:p>
          <a:p>
            <a:pPr marL="914400" lvl="1" indent="-457200">
              <a:lnSpc>
                <a:spcPct val="150000"/>
              </a:lnSpc>
              <a:buFont typeface="+mj-lt"/>
              <a:buAutoNum type="arabicPeriod" startAt="3"/>
            </a:pPr>
            <a:r>
              <a:rPr kumimoji="1" lang="ja-JP" altLang="en-US" dirty="0"/>
              <a:t>文法項目：直説法現在形の活用と用法（規則・不規則）</a:t>
            </a:r>
            <a:endParaRPr kumimoji="1" lang="en-US" altLang="ja-JP" dirty="0"/>
          </a:p>
          <a:p>
            <a:pPr marL="457200" lvl="1" indent="0">
              <a:lnSpc>
                <a:spcPct val="150000"/>
              </a:lnSpc>
              <a:buNone/>
            </a:pPr>
            <a:r>
              <a:rPr kumimoji="1" lang="ja-JP" altLang="en-US" dirty="0"/>
              <a:t>　　　　　　存在を表す動詞</a:t>
            </a:r>
            <a:r>
              <a:rPr kumimoji="1" lang="en-US" altLang="ja-JP" dirty="0"/>
              <a:t>hay</a:t>
            </a:r>
            <a:r>
              <a:rPr kumimoji="1" lang="ja-JP" altLang="en-US" dirty="0" err="1"/>
              <a:t>。</a:t>
            </a:r>
            <a:r>
              <a:rPr kumimoji="1" lang="ja-JP" altLang="en-US" dirty="0"/>
              <a:t>疑問文。程度を表す語句。基数。比較。</a:t>
            </a:r>
            <a:endParaRPr kumimoji="1" lang="en-US" altLang="ja-JP" dirty="0"/>
          </a:p>
          <a:p>
            <a:pPr marL="457200" lvl="1" indent="0">
              <a:lnSpc>
                <a:spcPct val="150000"/>
              </a:lnSpc>
              <a:buNone/>
            </a:pPr>
            <a:r>
              <a:rPr kumimoji="1" lang="ja-JP" altLang="en-US" dirty="0"/>
              <a:t>　　　　　　気象を表す単人称構文</a:t>
            </a:r>
            <a:endParaRPr kumimoji="1" lang="en-US" altLang="ja-JP" dirty="0"/>
          </a:p>
          <a:p>
            <a:endParaRPr lang="en-US" altLang="ja-JP" dirty="0"/>
          </a:p>
          <a:p>
            <a:endParaRPr kumimoji="1" lang="en-US" altLang="ja-JP" dirty="0"/>
          </a:p>
          <a:p>
            <a:endParaRPr kumimoji="1" lang="en-US" altLang="ja-JP" dirty="0"/>
          </a:p>
          <a:p>
            <a:endParaRPr kumimoji="1" lang="ja-JP" altLang="en-US" dirty="0"/>
          </a:p>
        </p:txBody>
      </p:sp>
      <p:sp>
        <p:nvSpPr>
          <p:cNvPr id="4" name="スライド番号プレースホルダー 3"/>
          <p:cNvSpPr>
            <a:spLocks noGrp="1"/>
          </p:cNvSpPr>
          <p:nvPr>
            <p:ph type="sldNum" sz="quarter" idx="12"/>
          </p:nvPr>
        </p:nvSpPr>
        <p:spPr/>
        <p:txBody>
          <a:bodyPr/>
          <a:lstStyle/>
          <a:p>
            <a:fld id="{8E1B6416-8F43-439B-A045-EE3B2518B2CE}" type="slidenum">
              <a:rPr kumimoji="1" lang="ja-JP" altLang="en-US" smtClean="0"/>
              <a:t>3</a:t>
            </a:fld>
            <a:endParaRPr kumimoji="1" lang="ja-JP" altLang="en-US"/>
          </a:p>
        </p:txBody>
      </p:sp>
    </p:spTree>
    <p:extLst>
      <p:ext uri="{BB962C8B-B14F-4D97-AF65-F5344CB8AC3E}">
        <p14:creationId xmlns:p14="http://schemas.microsoft.com/office/powerpoint/2010/main" val="18816082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4</a:t>
            </a:r>
            <a:r>
              <a:rPr kumimoji="1" lang="ja-JP" altLang="en-US" dirty="0"/>
              <a:t>技能とモード </a:t>
            </a:r>
            <a:r>
              <a:rPr kumimoji="1" lang="en-US" altLang="ja-JP" dirty="0"/>
              <a:t>(p.93)</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2449270685"/>
              </p:ext>
            </p:extLst>
          </p:nvPr>
        </p:nvGraphicFramePr>
        <p:xfrm>
          <a:off x="838200" y="1825625"/>
          <a:ext cx="10515600" cy="2736000"/>
        </p:xfrm>
        <a:graphic>
          <a:graphicData uri="http://schemas.openxmlformats.org/drawingml/2006/table">
            <a:tbl>
              <a:tblPr firstRow="1" bandRow="1">
                <a:tableStyleId>{5C22544A-7EE6-4342-B048-85BDC9FD1C3A}</a:tableStyleId>
              </a:tblPr>
              <a:tblGrid>
                <a:gridCol w="2103120">
                  <a:extLst>
                    <a:ext uri="{9D8B030D-6E8A-4147-A177-3AD203B41FA5}">
                      <a16:colId xmlns:a16="http://schemas.microsoft.com/office/drawing/2014/main" val="1657950995"/>
                    </a:ext>
                  </a:extLst>
                </a:gridCol>
                <a:gridCol w="2103120">
                  <a:extLst>
                    <a:ext uri="{9D8B030D-6E8A-4147-A177-3AD203B41FA5}">
                      <a16:colId xmlns:a16="http://schemas.microsoft.com/office/drawing/2014/main" val="4146752040"/>
                    </a:ext>
                  </a:extLst>
                </a:gridCol>
                <a:gridCol w="2103120">
                  <a:extLst>
                    <a:ext uri="{9D8B030D-6E8A-4147-A177-3AD203B41FA5}">
                      <a16:colId xmlns:a16="http://schemas.microsoft.com/office/drawing/2014/main" val="3425817771"/>
                    </a:ext>
                  </a:extLst>
                </a:gridCol>
                <a:gridCol w="2103120">
                  <a:extLst>
                    <a:ext uri="{9D8B030D-6E8A-4147-A177-3AD203B41FA5}">
                      <a16:colId xmlns:a16="http://schemas.microsoft.com/office/drawing/2014/main" val="2219299278"/>
                    </a:ext>
                  </a:extLst>
                </a:gridCol>
                <a:gridCol w="2103120">
                  <a:extLst>
                    <a:ext uri="{9D8B030D-6E8A-4147-A177-3AD203B41FA5}">
                      <a16:colId xmlns:a16="http://schemas.microsoft.com/office/drawing/2014/main" val="3612817172"/>
                    </a:ext>
                  </a:extLst>
                </a:gridCol>
              </a:tblGrid>
              <a:tr h="684000">
                <a:tc>
                  <a:txBody>
                    <a:bodyPr/>
                    <a:lstStyle/>
                    <a:p>
                      <a:pPr algn="ctr"/>
                      <a:endParaRPr kumimoji="1" lang="ja-JP" altLang="en-US" sz="2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800" b="1" dirty="0"/>
                        <a:t>聞く</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800" b="1" dirty="0"/>
                        <a:t>読む</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800" b="1" dirty="0"/>
                        <a:t>話す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800" b="1" dirty="0"/>
                        <a:t>書く</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5084501"/>
                  </a:ext>
                </a:extLst>
              </a:tr>
              <a:tr h="684000">
                <a:tc>
                  <a:txBody>
                    <a:bodyPr/>
                    <a:lstStyle/>
                    <a:p>
                      <a:pPr algn="ctr"/>
                      <a:r>
                        <a:rPr kumimoji="1" lang="ja-JP" altLang="en-US" sz="2800" b="1" dirty="0"/>
                        <a:t>対人モード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800" b="1" dirty="0"/>
                        <a:t>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800" b="1" dirty="0"/>
                        <a:t>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800" b="1" dirty="0"/>
                        <a:t>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800" b="1" dirty="0"/>
                        <a:t>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40747538"/>
                  </a:ext>
                </a:extLst>
              </a:tr>
              <a:tr h="684000">
                <a:tc>
                  <a:txBody>
                    <a:bodyPr/>
                    <a:lstStyle/>
                    <a:p>
                      <a:pPr algn="ctr"/>
                      <a:r>
                        <a:rPr kumimoji="1" lang="ja-JP" altLang="en-US" sz="2800" b="1" dirty="0"/>
                        <a:t>解釈モード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800" b="1" dirty="0"/>
                        <a:t>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800" b="1" dirty="0"/>
                        <a:t>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2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solidFill>
                        <a:schemeClr val="tx1"/>
                      </a:solidFill>
                      <a:prstDash val="solid"/>
                      <a:round/>
                      <a:headEnd type="none" w="med" len="med"/>
                      <a:tailEnd type="none" w="med" len="med"/>
                    </a:lnBlToTr>
                  </a:tcPr>
                </a:tc>
                <a:tc>
                  <a:txBody>
                    <a:bodyPr/>
                    <a:lstStyle/>
                    <a:p>
                      <a:pPr algn="ctr"/>
                      <a:endParaRPr kumimoji="1" lang="ja-JP" altLang="en-US" sz="2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solidFill>
                        <a:schemeClr val="tx1"/>
                      </a:solidFill>
                      <a:prstDash val="solid"/>
                      <a:round/>
                      <a:headEnd type="none" w="med" len="med"/>
                      <a:tailEnd type="none" w="med" len="med"/>
                    </a:lnBlToTr>
                  </a:tcPr>
                </a:tc>
                <a:extLst>
                  <a:ext uri="{0D108BD9-81ED-4DB2-BD59-A6C34878D82A}">
                    <a16:rowId xmlns:a16="http://schemas.microsoft.com/office/drawing/2014/main" val="3706061764"/>
                  </a:ext>
                </a:extLst>
              </a:tr>
              <a:tr h="684000">
                <a:tc>
                  <a:txBody>
                    <a:bodyPr/>
                    <a:lstStyle/>
                    <a:p>
                      <a:pPr algn="ctr"/>
                      <a:r>
                        <a:rPr kumimoji="1" lang="ja-JP" altLang="en-US" sz="2800" b="1" dirty="0"/>
                        <a:t>提示モード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2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solidFill>
                        <a:schemeClr val="tx1"/>
                      </a:solidFill>
                      <a:prstDash val="solid"/>
                      <a:round/>
                      <a:headEnd type="none" w="med" len="med"/>
                      <a:tailEnd type="none" w="med" len="med"/>
                    </a:lnBlToTr>
                  </a:tcPr>
                </a:tc>
                <a:tc>
                  <a:txBody>
                    <a:bodyPr/>
                    <a:lstStyle/>
                    <a:p>
                      <a:pPr algn="ctr"/>
                      <a:endParaRPr kumimoji="1" lang="ja-JP" altLang="en-US" sz="2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solidFill>
                        <a:schemeClr val="tx1"/>
                      </a:solidFill>
                      <a:prstDash val="solid"/>
                      <a:round/>
                      <a:headEnd type="none" w="med" len="med"/>
                      <a:tailEnd type="none" w="med" len="med"/>
                    </a:lnBlToTr>
                  </a:tcPr>
                </a:tc>
                <a:tc>
                  <a:txBody>
                    <a:bodyPr/>
                    <a:lstStyle/>
                    <a:p>
                      <a:pPr algn="ctr"/>
                      <a:r>
                        <a:rPr kumimoji="1" lang="ja-JP" altLang="en-US" sz="2800" b="1" dirty="0"/>
                        <a:t>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800" b="1" dirty="0"/>
                        <a:t>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54529148"/>
                  </a:ext>
                </a:extLst>
              </a:tr>
            </a:tbl>
          </a:graphicData>
        </a:graphic>
      </p:graphicFrame>
      <p:sp>
        <p:nvSpPr>
          <p:cNvPr id="7" name="テキスト ボックス 6"/>
          <p:cNvSpPr txBox="1"/>
          <p:nvPr/>
        </p:nvSpPr>
        <p:spPr>
          <a:xfrm>
            <a:off x="1023730" y="4770783"/>
            <a:ext cx="9342783" cy="646331"/>
          </a:xfrm>
          <a:prstGeom prst="rect">
            <a:avLst/>
          </a:prstGeom>
          <a:noFill/>
        </p:spPr>
        <p:txBody>
          <a:bodyPr wrap="square" rtlCol="0">
            <a:spAutoFit/>
          </a:bodyPr>
          <a:lstStyle/>
          <a:p>
            <a:r>
              <a:rPr kumimoji="1" lang="en-US" altLang="ja-JP" b="1" i="1" dirty="0"/>
              <a:t>4</a:t>
            </a:r>
            <a:r>
              <a:rPr kumimoji="1" lang="ja-JP" altLang="en-US" b="1" i="1" dirty="0"/>
              <a:t>技能：音声的、書記的実現（物理的）</a:t>
            </a:r>
            <a:r>
              <a:rPr kumimoji="1" lang="en-US" altLang="ja-JP" b="1" i="1" dirty="0"/>
              <a:t>…</a:t>
            </a:r>
            <a:r>
              <a:rPr kumimoji="1" lang="ja-JP" altLang="en-US" b="1" i="1" dirty="0"/>
              <a:t>行動</a:t>
            </a:r>
            <a:endParaRPr kumimoji="1" lang="en-US" altLang="ja-JP" b="1" i="1" dirty="0"/>
          </a:p>
          <a:p>
            <a:r>
              <a:rPr kumimoji="1" lang="ja-JP" altLang="en-US" b="1" i="1" dirty="0"/>
              <a:t>モード：認識、態度（自覚的、社会的）</a:t>
            </a:r>
            <a:r>
              <a:rPr kumimoji="1" lang="en-US" altLang="ja-JP" b="1" i="1" dirty="0"/>
              <a:t>…</a:t>
            </a:r>
            <a:r>
              <a:rPr kumimoji="1" lang="ja-JP" altLang="en-US" b="1" i="1" dirty="0"/>
              <a:t>行為</a:t>
            </a:r>
            <a:endParaRPr kumimoji="1" lang="en-US" altLang="ja-JP" b="1" i="1" dirty="0"/>
          </a:p>
        </p:txBody>
      </p:sp>
      <p:sp>
        <p:nvSpPr>
          <p:cNvPr id="8" name="スライド番号プレースホルダー 7"/>
          <p:cNvSpPr>
            <a:spLocks noGrp="1"/>
          </p:cNvSpPr>
          <p:nvPr>
            <p:ph type="sldNum" sz="quarter" idx="12"/>
          </p:nvPr>
        </p:nvSpPr>
        <p:spPr/>
        <p:txBody>
          <a:bodyPr/>
          <a:lstStyle/>
          <a:p>
            <a:fld id="{8E1B6416-8F43-439B-A045-EE3B2518B2CE}" type="slidenum">
              <a:rPr kumimoji="1" lang="ja-JP" altLang="en-US" smtClean="0"/>
              <a:t>4</a:t>
            </a:fld>
            <a:endParaRPr kumimoji="1" lang="ja-JP" altLang="en-US"/>
          </a:p>
        </p:txBody>
      </p:sp>
    </p:spTree>
    <p:extLst>
      <p:ext uri="{BB962C8B-B14F-4D97-AF65-F5344CB8AC3E}">
        <p14:creationId xmlns:p14="http://schemas.microsoft.com/office/powerpoint/2010/main" val="36569981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目標の明示化 </a:t>
            </a:r>
            <a:r>
              <a:rPr kumimoji="1" lang="en-US" altLang="ja-JP" dirty="0"/>
              <a:t>(p.93)</a:t>
            </a:r>
            <a:endParaRPr kumimoji="1" lang="ja-JP" altLang="en-US" dirty="0"/>
          </a:p>
        </p:txBody>
      </p:sp>
      <p:sp>
        <p:nvSpPr>
          <p:cNvPr id="3" name="コンテンツ プレースホルダー 2"/>
          <p:cNvSpPr>
            <a:spLocks noGrp="1"/>
          </p:cNvSpPr>
          <p:nvPr>
            <p:ph idx="1"/>
          </p:nvPr>
        </p:nvSpPr>
        <p:spPr>
          <a:xfrm>
            <a:off x="838200" y="1401417"/>
            <a:ext cx="10515600" cy="4775546"/>
          </a:xfrm>
        </p:spPr>
        <p:txBody>
          <a:bodyPr>
            <a:normAutofit fontScale="85000" lnSpcReduction="20000"/>
          </a:bodyPr>
          <a:lstStyle/>
          <a:p>
            <a:pPr marL="0" indent="0">
              <a:buNone/>
            </a:pPr>
            <a:r>
              <a:rPr kumimoji="1" lang="ja-JP" altLang="en-US" sz="2600" dirty="0"/>
              <a:t>目標とは：</a:t>
            </a:r>
            <a:endParaRPr kumimoji="1" lang="en-US" altLang="ja-JP" sz="2600" dirty="0"/>
          </a:p>
          <a:p>
            <a:r>
              <a:rPr kumimoji="1" lang="ja-JP" altLang="en-US" sz="2600" dirty="0"/>
              <a:t>各テーマのコミュニケーション目標</a:t>
            </a:r>
            <a:endParaRPr kumimoji="1" lang="en-US" altLang="ja-JP" sz="2600" dirty="0"/>
          </a:p>
          <a:p>
            <a:r>
              <a:rPr kumimoji="1" lang="ja-JP" altLang="en-US" sz="2600" dirty="0"/>
              <a:t>学生が単なる知識の受け手ではなく生涯にわたって自立した学習者になるようにするという最終目的</a:t>
            </a:r>
            <a:endParaRPr kumimoji="1" lang="en-US" altLang="ja-JP" sz="2600" dirty="0"/>
          </a:p>
          <a:p>
            <a:pPr marL="0" indent="0">
              <a:buNone/>
            </a:pPr>
            <a:r>
              <a:rPr kumimoji="1" lang="ja-JP" altLang="en-US" sz="2600" dirty="0"/>
              <a:t>（この部分の書き方はややわかりにくい</a:t>
            </a:r>
            <a:r>
              <a:rPr kumimoji="1" lang="en-US" altLang="ja-JP" sz="2600" dirty="0"/>
              <a:t>…</a:t>
            </a:r>
            <a:r>
              <a:rPr kumimoji="1" lang="ja-JP" altLang="en-US" sz="2600" dirty="0"/>
              <a:t>★）</a:t>
            </a:r>
            <a:endParaRPr kumimoji="1" lang="en-US" altLang="ja-JP" sz="2600" dirty="0"/>
          </a:p>
          <a:p>
            <a:pPr marL="0" indent="0">
              <a:buNone/>
            </a:pPr>
            <a:r>
              <a:rPr kumimoji="1" lang="ja-JP" altLang="en-US" sz="2600" dirty="0"/>
              <a:t>「大きな目標」</a:t>
            </a:r>
            <a:endParaRPr kumimoji="1" lang="en-US" altLang="ja-JP" sz="2600" dirty="0"/>
          </a:p>
          <a:p>
            <a:pPr marL="0" indent="0">
              <a:buNone/>
            </a:pPr>
            <a:r>
              <a:rPr kumimoji="1" lang="ja-JP" altLang="en-US" sz="2600" dirty="0"/>
              <a:t>・最初の動機づけの維持（コミュニケーションを取りたい、文化を知りたい）</a:t>
            </a:r>
            <a:endParaRPr kumimoji="1" lang="en-US" altLang="ja-JP" sz="2600" dirty="0"/>
          </a:p>
          <a:p>
            <a:pPr marL="0" indent="0">
              <a:buNone/>
            </a:pPr>
            <a:r>
              <a:rPr kumimoji="1" lang="ja-JP" altLang="en-US" sz="2600" dirty="0"/>
              <a:t>・学生の知的成長への貢献（積極性、現実性、異文化受容）</a:t>
            </a:r>
            <a:endParaRPr kumimoji="1" lang="en-US" altLang="ja-JP" sz="2600" dirty="0"/>
          </a:p>
          <a:p>
            <a:pPr marL="0" indent="0">
              <a:buNone/>
            </a:pPr>
            <a:r>
              <a:rPr kumimoji="1" lang="ja-JP" altLang="en-US" sz="2600" dirty="0"/>
              <a:t>・グローバル化された世界への対応能力の養成（認知能力、対人能力）</a:t>
            </a:r>
            <a:endParaRPr kumimoji="1" lang="en-US" altLang="ja-JP" sz="2600" dirty="0"/>
          </a:p>
          <a:p>
            <a:pPr marL="0" indent="0">
              <a:buNone/>
            </a:pPr>
            <a:r>
              <a:rPr kumimoji="1" lang="ja-JP" altLang="en-US" sz="2300" dirty="0"/>
              <a:t>★ここは</a:t>
            </a:r>
            <a:r>
              <a:rPr kumimoji="1" lang="en-US" altLang="ja-JP" sz="2300" dirty="0"/>
              <a:t>TADESKA</a:t>
            </a:r>
            <a:r>
              <a:rPr kumimoji="1" lang="ja-JP" altLang="en-US" sz="2300" dirty="0"/>
              <a:t>内で少し議論になりました。発表者としては、このようなやや抽象的なことを理解していないのではなく、むしろ共感しています。ただ、評価しようのないことを目的・目標に入れる、「最終目的はこれだ」と規定する、語学教育である必要はないことを目的とした場合にその語学教育の意義は何かを明確にしていく、というところを掘り下げていくことが必要であると考えます。「自立した学習」はスペイン語の学習のことであれ、学習一般のことであれ、なんとなくよいイメージであるというところで止まってしまわないよう注意したい、というのが発表者の思いです。</a:t>
            </a:r>
            <a:endParaRPr kumimoji="1" lang="en-US" altLang="ja-JP" sz="2300" dirty="0"/>
          </a:p>
        </p:txBody>
      </p:sp>
      <p:sp>
        <p:nvSpPr>
          <p:cNvPr id="4" name="スライド番号プレースホルダー 3"/>
          <p:cNvSpPr>
            <a:spLocks noGrp="1"/>
          </p:cNvSpPr>
          <p:nvPr>
            <p:ph type="sldNum" sz="quarter" idx="12"/>
          </p:nvPr>
        </p:nvSpPr>
        <p:spPr/>
        <p:txBody>
          <a:bodyPr/>
          <a:lstStyle/>
          <a:p>
            <a:fld id="{8E1B6416-8F43-439B-A045-EE3B2518B2CE}" type="slidenum">
              <a:rPr kumimoji="1" lang="ja-JP" altLang="en-US" smtClean="0"/>
              <a:t>5</a:t>
            </a:fld>
            <a:endParaRPr kumimoji="1" lang="ja-JP" altLang="en-US"/>
          </a:p>
        </p:txBody>
      </p:sp>
    </p:spTree>
    <p:extLst>
      <p:ext uri="{BB962C8B-B14F-4D97-AF65-F5344CB8AC3E}">
        <p14:creationId xmlns:p14="http://schemas.microsoft.com/office/powerpoint/2010/main" val="11012786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テーマ </a:t>
            </a:r>
            <a:r>
              <a:rPr kumimoji="1" lang="en-US" altLang="ja-JP" dirty="0"/>
              <a:t>10: </a:t>
            </a:r>
            <a:r>
              <a:rPr kumimoji="1" lang="ja-JP" altLang="en-US" dirty="0"/>
              <a:t>気候と天候 </a:t>
            </a:r>
            <a:r>
              <a:rPr kumimoji="1" lang="en-US" altLang="ja-JP" dirty="0"/>
              <a:t>(pp. 123-124)</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kumimoji="1" lang="ja-JP" altLang="en-US" dirty="0"/>
              <a:t>このテーマを学習した後にできるようになること</a:t>
            </a:r>
            <a:endParaRPr kumimoji="1" lang="en-US" altLang="ja-JP" dirty="0"/>
          </a:p>
          <a:p>
            <a:r>
              <a:rPr kumimoji="1" lang="ja-JP" altLang="en-US" dirty="0"/>
              <a:t>テーマを「天候（＝天気）」に絞る</a:t>
            </a:r>
            <a:endParaRPr kumimoji="1" lang="en-US" altLang="ja-JP" dirty="0"/>
          </a:p>
          <a:p>
            <a:r>
              <a:rPr kumimoji="1" lang="ja-JP" altLang="en-US" dirty="0"/>
              <a:t>対人モード：国や地方の天候について話す</a:t>
            </a:r>
            <a:endParaRPr kumimoji="1" lang="en-US" altLang="ja-JP" dirty="0"/>
          </a:p>
          <a:p>
            <a:r>
              <a:rPr kumimoji="1" lang="ja-JP" altLang="en-US" dirty="0"/>
              <a:t>解釈モード：天気予報の基本的情報を読んで理解する（ただし、現在と未来の区別をしないで漠然と理解するにとどめる）</a:t>
            </a:r>
            <a:endParaRPr kumimoji="1" lang="en-US" altLang="ja-JP" dirty="0"/>
          </a:p>
          <a:p>
            <a:r>
              <a:rPr kumimoji="1" lang="ja-JP" altLang="en-US" dirty="0"/>
              <a:t>提示モード：ある地域の気候の特徴を説明する</a:t>
            </a:r>
            <a:endParaRPr kumimoji="1" lang="en-US" altLang="ja-JP" dirty="0"/>
          </a:p>
          <a:p>
            <a:pPr marL="0" indent="0">
              <a:buNone/>
            </a:pPr>
            <a:r>
              <a:rPr kumimoji="1" lang="ja-JP" altLang="en-US" dirty="0"/>
              <a:t>　　　　　　→ある地域の天候について説明し、コメントする</a:t>
            </a:r>
            <a:endParaRPr kumimoji="1" lang="en-US" altLang="ja-JP" dirty="0"/>
          </a:p>
          <a:p>
            <a:pPr marL="0" indent="0">
              <a:buNone/>
            </a:pPr>
            <a:r>
              <a:rPr kumimoji="1" lang="ja-JP" altLang="en-US" dirty="0"/>
              <a:t>　　　　　　→様々な地域の気候を比較する</a:t>
            </a:r>
            <a:endParaRPr kumimoji="1" lang="en-US" altLang="ja-JP" dirty="0"/>
          </a:p>
          <a:p>
            <a:pPr marL="0" indent="0">
              <a:buNone/>
            </a:pPr>
            <a:r>
              <a:rPr kumimoji="1" lang="ja-JP" altLang="en-US" dirty="0"/>
              <a:t>　　　　　　→様々な地域の天候を比較する</a:t>
            </a:r>
          </a:p>
        </p:txBody>
      </p:sp>
      <p:sp>
        <p:nvSpPr>
          <p:cNvPr id="4" name="スライド番号プレースホルダー 3"/>
          <p:cNvSpPr>
            <a:spLocks noGrp="1"/>
          </p:cNvSpPr>
          <p:nvPr>
            <p:ph type="sldNum" sz="quarter" idx="12"/>
          </p:nvPr>
        </p:nvSpPr>
        <p:spPr/>
        <p:txBody>
          <a:bodyPr/>
          <a:lstStyle/>
          <a:p>
            <a:fld id="{8E1B6416-8F43-439B-A045-EE3B2518B2CE}" type="slidenum">
              <a:rPr kumimoji="1" lang="ja-JP" altLang="en-US" smtClean="0"/>
              <a:t>6</a:t>
            </a:fld>
            <a:endParaRPr kumimoji="1" lang="ja-JP" altLang="en-US"/>
          </a:p>
        </p:txBody>
      </p:sp>
    </p:spTree>
    <p:extLst>
      <p:ext uri="{BB962C8B-B14F-4D97-AF65-F5344CB8AC3E}">
        <p14:creationId xmlns:p14="http://schemas.microsoft.com/office/powerpoint/2010/main" val="11847766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今回の教案では</a:t>
            </a:r>
          </a:p>
        </p:txBody>
      </p:sp>
      <p:sp>
        <p:nvSpPr>
          <p:cNvPr id="3" name="コンテンツ プレースホルダー 2"/>
          <p:cNvSpPr>
            <a:spLocks noGrp="1"/>
          </p:cNvSpPr>
          <p:nvPr>
            <p:ph idx="1"/>
          </p:nvPr>
        </p:nvSpPr>
        <p:spPr>
          <a:xfrm>
            <a:off x="838200" y="1480930"/>
            <a:ext cx="10641496" cy="4949687"/>
          </a:xfrm>
        </p:spPr>
        <p:txBody>
          <a:bodyPr>
            <a:normAutofit fontScale="85000" lnSpcReduction="20000"/>
          </a:bodyPr>
          <a:lstStyle/>
          <a:p>
            <a:pPr marL="0" indent="0">
              <a:buNone/>
            </a:pPr>
            <a:r>
              <a:rPr kumimoji="1" lang="ja-JP" altLang="en-US" dirty="0"/>
              <a:t>１．いろいろな場所についてのその日の天気についてやりとりする</a:t>
            </a:r>
            <a:endParaRPr kumimoji="1" lang="en-US" altLang="ja-JP" dirty="0"/>
          </a:p>
          <a:p>
            <a:pPr marL="0" indent="0">
              <a:buNone/>
            </a:pPr>
            <a:r>
              <a:rPr kumimoji="1" lang="ja-JP" altLang="en-US" dirty="0"/>
              <a:t>２．キーセンテンスを言う（コアとなる表現）</a:t>
            </a:r>
            <a:endParaRPr kumimoji="1" lang="en-US" altLang="ja-JP" dirty="0"/>
          </a:p>
          <a:p>
            <a:pPr marL="0" indent="0">
              <a:buNone/>
            </a:pPr>
            <a:r>
              <a:rPr kumimoji="1" lang="ja-JP" altLang="en-US" dirty="0"/>
              <a:t>３．セリフを追加する（コアから拡張。ディスコース形成の試み）</a:t>
            </a:r>
            <a:endParaRPr kumimoji="1" lang="en-US" altLang="ja-JP" dirty="0"/>
          </a:p>
          <a:p>
            <a:pPr marL="0" indent="0">
              <a:buNone/>
            </a:pPr>
            <a:r>
              <a:rPr kumimoji="1" lang="ja-JP" altLang="en-US" dirty="0"/>
              <a:t>４．ねらい：①天気の表現（動詞</a:t>
            </a:r>
            <a:r>
              <a:rPr kumimoji="1" lang="en-US" altLang="ja-JP" dirty="0" err="1"/>
              <a:t>hacer</a:t>
            </a:r>
            <a:r>
              <a:rPr kumimoji="1" lang="en-US" altLang="ja-JP" dirty="0"/>
              <a:t>, </a:t>
            </a:r>
            <a:r>
              <a:rPr kumimoji="1" lang="en-US" altLang="ja-JP" dirty="0" err="1"/>
              <a:t>estar</a:t>
            </a:r>
            <a:r>
              <a:rPr kumimoji="1" lang="en-US" altLang="ja-JP" dirty="0"/>
              <a:t>, </a:t>
            </a:r>
            <a:r>
              <a:rPr lang="en-US" altLang="ja-JP" dirty="0" err="1"/>
              <a:t>ser</a:t>
            </a:r>
            <a:r>
              <a:rPr lang="en-US" altLang="ja-JP" dirty="0"/>
              <a:t>,</a:t>
            </a:r>
            <a:r>
              <a:rPr lang="ja-JP" altLang="en-US" dirty="0"/>
              <a:t> 専用の動詞</a:t>
            </a:r>
            <a:r>
              <a:rPr lang="en-US" altLang="ja-JP" dirty="0"/>
              <a:t>+</a:t>
            </a:r>
            <a:r>
              <a:rPr lang="ja-JP" altLang="en-US" dirty="0"/>
              <a:t>（度合いの語</a:t>
            </a:r>
            <a:r>
              <a:rPr lang="en-US" altLang="ja-JP" dirty="0"/>
              <a:t>+</a:t>
            </a:r>
            <a:r>
              <a:rPr lang="ja-JP" altLang="en-US" dirty="0"/>
              <a:t>）名詞・形容詞等）</a:t>
            </a:r>
            <a:endParaRPr lang="en-US" altLang="ja-JP" dirty="0"/>
          </a:p>
          <a:p>
            <a:pPr marL="0" indent="0">
              <a:buNone/>
            </a:pPr>
            <a:r>
              <a:rPr kumimoji="1" lang="ja-JP" altLang="en-US" dirty="0"/>
              <a:t>　　　　　　②場所の表現（固有名詞、四方位を用いた表現）</a:t>
            </a:r>
            <a:endParaRPr kumimoji="1" lang="en-US" altLang="ja-JP" dirty="0"/>
          </a:p>
          <a:p>
            <a:pPr marL="0" indent="0">
              <a:buNone/>
            </a:pPr>
            <a:r>
              <a:rPr kumimoji="1" lang="ja-JP" altLang="en-US" dirty="0"/>
              <a:t>　　　　　　③ディスコース形成（提示</a:t>
            </a:r>
            <a:r>
              <a:rPr kumimoji="1" lang="en-US" altLang="ja-JP" dirty="0"/>
              <a:t>/</a:t>
            </a:r>
            <a:r>
              <a:rPr kumimoji="1" lang="ja-JP" altLang="en-US" dirty="0"/>
              <a:t>やりとり。接続詞、</a:t>
            </a:r>
            <a:endParaRPr kumimoji="1" lang="en-US" altLang="ja-JP" dirty="0"/>
          </a:p>
          <a:p>
            <a:pPr marL="0" indent="0">
              <a:buNone/>
            </a:pPr>
            <a:r>
              <a:rPr kumimoji="1" lang="ja-JP" altLang="en-US" dirty="0"/>
              <a:t>　　　　　　　比較級等）</a:t>
            </a:r>
            <a:endParaRPr kumimoji="1" lang="en-US" altLang="ja-JP" dirty="0"/>
          </a:p>
          <a:p>
            <a:pPr marL="0" indent="0">
              <a:buNone/>
            </a:pPr>
            <a:r>
              <a:rPr kumimoji="1" lang="ja-JP" altLang="en-US" dirty="0"/>
              <a:t>　　　　　　④スペイン語圏や世界の地名、気候への気づきを高める</a:t>
            </a:r>
            <a:endParaRPr kumimoji="1" lang="en-US" altLang="ja-JP" dirty="0"/>
          </a:p>
          <a:p>
            <a:pPr marL="0" indent="0">
              <a:buNone/>
            </a:pPr>
            <a:r>
              <a:rPr kumimoji="1" lang="ja-JP" altLang="en-US" dirty="0"/>
              <a:t>５．注意：事実を正確に描写することは大変難しい</a:t>
            </a:r>
            <a:endParaRPr kumimoji="1" lang="en-US" altLang="ja-JP" dirty="0"/>
          </a:p>
          <a:p>
            <a:pPr marL="0" indent="0">
              <a:buNone/>
            </a:pPr>
            <a:r>
              <a:rPr kumimoji="1" lang="ja-JP" altLang="en-US" dirty="0"/>
              <a:t>　　　→時制、アスペクトが扱いにくいので、この教案では現在形をもちいて漠然と表すことにする</a:t>
            </a:r>
            <a:r>
              <a:rPr kumimoji="1" lang="es-ES" altLang="ja-JP" dirty="0"/>
              <a:t>(</a:t>
            </a:r>
            <a:r>
              <a:rPr kumimoji="1" lang="ja-JP" altLang="en-US" dirty="0"/>
              <a:t>時の状況補語は扱わない）</a:t>
            </a:r>
            <a:endParaRPr kumimoji="1" lang="en-US" altLang="ja-JP" dirty="0"/>
          </a:p>
          <a:p>
            <a:pPr marL="0" indent="0">
              <a:buNone/>
            </a:pPr>
            <a:r>
              <a:rPr kumimoji="1" lang="ja-JP" altLang="en-US" dirty="0"/>
              <a:t>　　　→単純な認識から出発する</a:t>
            </a:r>
          </a:p>
        </p:txBody>
      </p:sp>
      <p:sp>
        <p:nvSpPr>
          <p:cNvPr id="4" name="スライド番号プレースホルダー 3"/>
          <p:cNvSpPr>
            <a:spLocks noGrp="1"/>
          </p:cNvSpPr>
          <p:nvPr>
            <p:ph type="sldNum" sz="quarter" idx="12"/>
          </p:nvPr>
        </p:nvSpPr>
        <p:spPr/>
        <p:txBody>
          <a:bodyPr/>
          <a:lstStyle/>
          <a:p>
            <a:fld id="{8E1B6416-8F43-439B-A045-EE3B2518B2CE}" type="slidenum">
              <a:rPr kumimoji="1" lang="ja-JP" altLang="en-US" smtClean="0"/>
              <a:t>7</a:t>
            </a:fld>
            <a:endParaRPr kumimoji="1" lang="ja-JP" altLang="en-US"/>
          </a:p>
        </p:txBody>
      </p:sp>
    </p:spTree>
    <p:extLst>
      <p:ext uri="{BB962C8B-B14F-4D97-AF65-F5344CB8AC3E}">
        <p14:creationId xmlns:p14="http://schemas.microsoft.com/office/powerpoint/2010/main" val="31088947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en-US" altLang="ja-JP" dirty="0"/>
              <a:t>20</a:t>
            </a:r>
            <a:r>
              <a:rPr kumimoji="1" lang="ja-JP" altLang="en-US" dirty="0"/>
              <a:t>分教案</a:t>
            </a:r>
          </a:p>
        </p:txBody>
      </p:sp>
      <p:sp>
        <p:nvSpPr>
          <p:cNvPr id="3" name="コンテンツ プレースホルダー 2"/>
          <p:cNvSpPr>
            <a:spLocks noGrp="1"/>
          </p:cNvSpPr>
          <p:nvPr>
            <p:ph idx="1"/>
          </p:nvPr>
        </p:nvSpPr>
        <p:spPr>
          <a:xfrm>
            <a:off x="653142" y="1857874"/>
            <a:ext cx="7835537" cy="4331290"/>
          </a:xfrm>
        </p:spPr>
        <p:txBody>
          <a:bodyPr>
            <a:normAutofit/>
          </a:bodyPr>
          <a:lstStyle/>
          <a:p>
            <a:pPr marL="0" indent="0" algn="ctr">
              <a:buNone/>
            </a:pPr>
            <a:r>
              <a:rPr kumimoji="1" lang="es-ES" altLang="ja-JP" sz="6000" dirty="0"/>
              <a:t>¿Qué tiempo hace?</a:t>
            </a:r>
            <a:endParaRPr kumimoji="1" lang="ja-JP" altLang="en-US" sz="6000" dirty="0"/>
          </a:p>
        </p:txBody>
      </p:sp>
      <p:sp>
        <p:nvSpPr>
          <p:cNvPr id="4" name="スライド番号プレースホルダー 3"/>
          <p:cNvSpPr>
            <a:spLocks noGrp="1"/>
          </p:cNvSpPr>
          <p:nvPr>
            <p:ph type="sldNum" sz="quarter" idx="12"/>
          </p:nvPr>
        </p:nvSpPr>
        <p:spPr/>
        <p:txBody>
          <a:bodyPr/>
          <a:lstStyle/>
          <a:p>
            <a:fld id="{8E1B6416-8F43-439B-A045-EE3B2518B2CE}" type="slidenum">
              <a:rPr kumimoji="1" lang="ja-JP" altLang="en-US" smtClean="0"/>
              <a:t>8</a:t>
            </a:fld>
            <a:endParaRPr kumimoji="1" lang="ja-JP" altLang="en-US"/>
          </a:p>
        </p:txBody>
      </p:sp>
      <p:pic>
        <p:nvPicPr>
          <p:cNvPr id="6" name="図 5"/>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rot="16200000">
            <a:off x="6553200" y="1273629"/>
            <a:ext cx="6857999" cy="4571999"/>
          </a:xfrm>
          <a:prstGeom prst="rect">
            <a:avLst/>
          </a:prstGeom>
          <a:effectLst>
            <a:softEdge rad="635000"/>
          </a:effectLst>
        </p:spPr>
      </p:pic>
      <p:sp>
        <p:nvSpPr>
          <p:cNvPr id="7" name="テキスト ボックス 6"/>
          <p:cNvSpPr txBox="1"/>
          <p:nvPr/>
        </p:nvSpPr>
        <p:spPr>
          <a:xfrm>
            <a:off x="3944983" y="3879669"/>
            <a:ext cx="3487783" cy="646331"/>
          </a:xfrm>
          <a:prstGeom prst="rect">
            <a:avLst/>
          </a:prstGeom>
          <a:noFill/>
        </p:spPr>
        <p:txBody>
          <a:bodyPr wrap="square" rtlCol="0">
            <a:spAutoFit/>
          </a:bodyPr>
          <a:lstStyle/>
          <a:p>
            <a:r>
              <a:rPr lang="es-ES" altLang="ja-JP" dirty="0"/>
              <a:t>Masami Ogawa</a:t>
            </a:r>
          </a:p>
          <a:p>
            <a:r>
              <a:rPr kumimoji="1" lang="es-ES" altLang="ja-JP" dirty="0"/>
              <a:t>TADESKA, 3 de junio de 2017</a:t>
            </a:r>
            <a:endParaRPr kumimoji="1" lang="ja-JP" altLang="en-US" dirty="0"/>
          </a:p>
        </p:txBody>
      </p:sp>
      <p:sp>
        <p:nvSpPr>
          <p:cNvPr id="5" name="テキスト ボックス 4">
            <a:extLst>
              <a:ext uri="{FF2B5EF4-FFF2-40B4-BE49-F238E27FC236}">
                <a16:creationId xmlns:a16="http://schemas.microsoft.com/office/drawing/2014/main" id="{1189A833-C53F-4FE2-8E7A-31725B3C1F0C}"/>
              </a:ext>
            </a:extLst>
          </p:cNvPr>
          <p:cNvSpPr txBox="1"/>
          <p:nvPr/>
        </p:nvSpPr>
        <p:spPr>
          <a:xfrm>
            <a:off x="6534810" y="6323468"/>
            <a:ext cx="2075790" cy="430887"/>
          </a:xfrm>
          <a:prstGeom prst="rect">
            <a:avLst/>
          </a:prstGeom>
          <a:noFill/>
        </p:spPr>
        <p:txBody>
          <a:bodyPr wrap="square" rtlCol="0">
            <a:spAutoFit/>
          </a:bodyPr>
          <a:lstStyle/>
          <a:p>
            <a:r>
              <a:rPr kumimoji="1" lang="en-US" altLang="ja-JP" sz="1100" b="1" dirty="0"/>
              <a:t>Barcelona, </a:t>
            </a:r>
            <a:r>
              <a:rPr kumimoji="1" lang="en-US" altLang="ja-JP" sz="1100" b="1" dirty="0" err="1"/>
              <a:t>agosto</a:t>
            </a:r>
            <a:r>
              <a:rPr kumimoji="1" lang="en-US" altLang="ja-JP" sz="1100" b="1" dirty="0"/>
              <a:t> de 2016</a:t>
            </a:r>
          </a:p>
          <a:p>
            <a:r>
              <a:rPr kumimoji="1" lang="ja-JP" altLang="en-US" sz="1100" b="1" dirty="0"/>
              <a:t>発表者撮影</a:t>
            </a:r>
          </a:p>
        </p:txBody>
      </p:sp>
    </p:spTree>
    <p:extLst>
      <p:ext uri="{BB962C8B-B14F-4D97-AF65-F5344CB8AC3E}">
        <p14:creationId xmlns:p14="http://schemas.microsoft.com/office/powerpoint/2010/main" val="804262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es-ES" altLang="ja-JP" b="1" dirty="0"/>
              <a:t>¿Qué tiempo hace?</a:t>
            </a:r>
            <a:endParaRPr kumimoji="1" lang="ja-JP" altLang="en-US" b="1" dirty="0"/>
          </a:p>
        </p:txBody>
      </p:sp>
      <p:sp>
        <p:nvSpPr>
          <p:cNvPr id="3" name="コンテンツ プレースホルダー 2"/>
          <p:cNvSpPr>
            <a:spLocks noGrp="1"/>
          </p:cNvSpPr>
          <p:nvPr>
            <p:ph idx="1"/>
          </p:nvPr>
        </p:nvSpPr>
        <p:spPr>
          <a:xfrm>
            <a:off x="838200" y="1600200"/>
            <a:ext cx="10515600" cy="4576763"/>
          </a:xfrm>
        </p:spPr>
        <p:txBody>
          <a:bodyPr>
            <a:normAutofit fontScale="92500" lnSpcReduction="20000"/>
          </a:bodyPr>
          <a:lstStyle/>
          <a:p>
            <a:pPr marL="0" indent="0">
              <a:buNone/>
            </a:pPr>
            <a:r>
              <a:rPr kumimoji="1" lang="ja-JP" altLang="en-US" b="1" dirty="0">
                <a:effectLst>
                  <a:outerShdw blurRad="38100" dist="38100" dir="2700000" algn="tl">
                    <a:srgbClr val="000000">
                      <a:alpha val="43137"/>
                    </a:srgbClr>
                  </a:outerShdw>
                </a:effectLst>
              </a:rPr>
              <a:t>イントロ</a:t>
            </a:r>
            <a:r>
              <a:rPr kumimoji="1" lang="ja-JP" altLang="en-US" dirty="0"/>
              <a:t>：</a:t>
            </a:r>
            <a:endParaRPr kumimoji="1" lang="en-US" altLang="ja-JP" dirty="0"/>
          </a:p>
          <a:p>
            <a:pPr marL="0" indent="0">
              <a:buNone/>
            </a:pPr>
            <a:r>
              <a:rPr kumimoji="1" lang="ja-JP" altLang="en-US" dirty="0"/>
              <a:t>　（できれば）今のここの空模様を見てみよう！</a:t>
            </a:r>
            <a:endParaRPr kumimoji="1" lang="en-US" altLang="ja-JP" dirty="0"/>
          </a:p>
          <a:p>
            <a:pPr marL="0" indent="0">
              <a:buNone/>
            </a:pPr>
            <a:r>
              <a:rPr kumimoji="1" lang="ja-JP" altLang="en-US" dirty="0"/>
              <a:t>　　スペインの天気予報を見てみよう！</a:t>
            </a:r>
            <a:endParaRPr kumimoji="1" lang="en-US" altLang="ja-JP" dirty="0"/>
          </a:p>
          <a:p>
            <a:pPr marL="0" indent="0">
              <a:buNone/>
            </a:pPr>
            <a:r>
              <a:rPr kumimoji="1" lang="ja-JP" altLang="en-US" b="1" dirty="0">
                <a:effectLst>
                  <a:outerShdw blurRad="38100" dist="38100" dir="2700000" algn="tl">
                    <a:srgbClr val="000000">
                      <a:alpha val="43137"/>
                    </a:srgbClr>
                  </a:outerShdw>
                </a:effectLst>
              </a:rPr>
              <a:t>活動</a:t>
            </a:r>
            <a:r>
              <a:rPr lang="en-US" altLang="ja-JP" b="1" dirty="0">
                <a:effectLst>
                  <a:outerShdw blurRad="38100" dist="38100" dir="2700000" algn="tl">
                    <a:srgbClr val="000000">
                      <a:alpha val="43137"/>
                    </a:srgbClr>
                  </a:outerShdw>
                </a:effectLst>
              </a:rPr>
              <a:t> 1</a:t>
            </a:r>
            <a:r>
              <a:rPr lang="ja-JP" altLang="en-US" dirty="0"/>
              <a:t>：</a:t>
            </a:r>
            <a:endParaRPr lang="en-US" altLang="ja-JP" dirty="0"/>
          </a:p>
          <a:p>
            <a:pPr marL="0" indent="0">
              <a:buNone/>
            </a:pPr>
            <a:r>
              <a:rPr lang="ja-JP" altLang="en-US" dirty="0"/>
              <a:t>　　ざっくり把握しよう！ざっくり表現しよう！</a:t>
            </a:r>
            <a:endParaRPr lang="en-US" altLang="ja-JP" dirty="0"/>
          </a:p>
          <a:p>
            <a:pPr marL="0" indent="0">
              <a:buNone/>
            </a:pPr>
            <a:r>
              <a:rPr lang="ja-JP" altLang="en-US" dirty="0"/>
              <a:t>　　だんだん具体的に把握し、表現しよう！</a:t>
            </a:r>
            <a:endParaRPr lang="en-US" altLang="ja-JP" dirty="0"/>
          </a:p>
          <a:p>
            <a:pPr marL="0" indent="0">
              <a:buNone/>
            </a:pPr>
            <a:r>
              <a:rPr lang="ja-JP" altLang="en-US" b="1" dirty="0">
                <a:effectLst>
                  <a:outerShdw blurRad="38100" dist="38100" dir="2700000" algn="tl">
                    <a:srgbClr val="000000">
                      <a:alpha val="43137"/>
                    </a:srgbClr>
                  </a:outerShdw>
                </a:effectLst>
              </a:rPr>
              <a:t>活動２</a:t>
            </a:r>
            <a:r>
              <a:rPr lang="ja-JP" altLang="en-US" dirty="0"/>
              <a:t>：</a:t>
            </a:r>
            <a:endParaRPr lang="en-US" altLang="ja-JP" dirty="0"/>
          </a:p>
          <a:p>
            <a:pPr marL="0" indent="0">
              <a:buNone/>
            </a:pPr>
            <a:r>
              <a:rPr lang="ja-JP" altLang="en-US" dirty="0"/>
              <a:t>　　世界の地名や場所に注目して、表現しよう！</a:t>
            </a:r>
            <a:endParaRPr lang="en-US" altLang="ja-JP" dirty="0"/>
          </a:p>
          <a:p>
            <a:pPr marL="0" indent="0">
              <a:buNone/>
            </a:pPr>
            <a:r>
              <a:rPr lang="ja-JP" altLang="en-US" dirty="0"/>
              <a:t>　　セリフを足してみよう！</a:t>
            </a:r>
            <a:endParaRPr lang="en-US" altLang="ja-JP" dirty="0"/>
          </a:p>
          <a:p>
            <a:pPr marL="0" indent="0">
              <a:buNone/>
            </a:pPr>
            <a:r>
              <a:rPr lang="ja-JP" altLang="en-US" b="1" dirty="0">
                <a:effectLst>
                  <a:outerShdw blurRad="38100" dist="38100" dir="2700000" algn="tl">
                    <a:srgbClr val="000000">
                      <a:alpha val="43137"/>
                    </a:srgbClr>
                  </a:outerShdw>
                </a:effectLst>
              </a:rPr>
              <a:t>まとめ</a:t>
            </a:r>
            <a:endParaRPr lang="en-US" altLang="ja-JP" b="1" dirty="0">
              <a:effectLst>
                <a:outerShdw blurRad="38100" dist="38100" dir="2700000" algn="tl">
                  <a:srgbClr val="000000">
                    <a:alpha val="43137"/>
                  </a:srgbClr>
                </a:outerShdw>
              </a:effectLst>
            </a:endParaRPr>
          </a:p>
          <a:p>
            <a:pPr marL="0" indent="0">
              <a:buNone/>
            </a:pPr>
            <a:r>
              <a:rPr lang="ja-JP" altLang="en-US" b="1" dirty="0">
                <a:effectLst>
                  <a:outerShdw blurRad="38100" dist="38100" dir="2700000" algn="tl">
                    <a:srgbClr val="000000">
                      <a:alpha val="43137"/>
                    </a:srgbClr>
                  </a:outerShdw>
                </a:effectLst>
              </a:rPr>
              <a:t>　　</a:t>
            </a:r>
            <a:r>
              <a:rPr lang="ja-JP" altLang="en-US" dirty="0"/>
              <a:t>アルゼンチンの天気予報を見てみよう！</a:t>
            </a:r>
            <a:endParaRPr lang="en-US" altLang="ja-JP" dirty="0"/>
          </a:p>
        </p:txBody>
      </p:sp>
      <p:sp>
        <p:nvSpPr>
          <p:cNvPr id="4" name="スライド番号プレースホルダー 3"/>
          <p:cNvSpPr>
            <a:spLocks noGrp="1"/>
          </p:cNvSpPr>
          <p:nvPr>
            <p:ph type="sldNum" sz="quarter" idx="12"/>
          </p:nvPr>
        </p:nvSpPr>
        <p:spPr/>
        <p:txBody>
          <a:bodyPr/>
          <a:lstStyle/>
          <a:p>
            <a:fld id="{8E1B6416-8F43-439B-A045-EE3B2518B2CE}" type="slidenum">
              <a:rPr kumimoji="1" lang="ja-JP" altLang="en-US" sz="3600" smtClean="0"/>
              <a:t>9</a:t>
            </a:fld>
            <a:endParaRPr kumimoji="1" lang="ja-JP" altLang="en-US" sz="3600" dirty="0"/>
          </a:p>
        </p:txBody>
      </p:sp>
    </p:spTree>
    <p:extLst>
      <p:ext uri="{BB962C8B-B14F-4D97-AF65-F5344CB8AC3E}">
        <p14:creationId xmlns:p14="http://schemas.microsoft.com/office/powerpoint/2010/main" val="343273834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383</TotalTime>
  <Words>904</Words>
  <Application>Microsoft Office PowerPoint</Application>
  <PresentationFormat>ワイド画面</PresentationFormat>
  <Paragraphs>218</Paragraphs>
  <Slides>20</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20</vt:i4>
      </vt:variant>
    </vt:vector>
  </HeadingPairs>
  <TitlesOfParts>
    <vt:vector size="24" baseType="lpstr">
      <vt:lpstr>游ゴシック</vt:lpstr>
      <vt:lpstr>游ゴシック Light</vt:lpstr>
      <vt:lpstr>Arial</vt:lpstr>
      <vt:lpstr>Office テーマ</vt:lpstr>
      <vt:lpstr>¿Qué tiempo hace? -Utilizando un Modelo de contenidos-</vt:lpstr>
      <vt:lpstr>『スペイン語学習のめやす』の理論的基盤 (p.85)</vt:lpstr>
      <vt:lpstr>「めやす」の提示順（＝教育計画作成の手順）(p.92)</vt:lpstr>
      <vt:lpstr>4技能とモード (p.93)</vt:lpstr>
      <vt:lpstr>目標の明示化 (p.93)</vt:lpstr>
      <vt:lpstr>テーマ 10: 気候と天候 (pp. 123-124)</vt:lpstr>
      <vt:lpstr>今回の教案では</vt:lpstr>
      <vt:lpstr>20分教案</vt:lpstr>
      <vt:lpstr>¿Qué tiempo hace?</vt:lpstr>
      <vt:lpstr>イントロ</vt:lpstr>
      <vt:lpstr>活動１：¿Qué tiempo hace en Osaka?</vt:lpstr>
      <vt:lpstr>活動１：¿Qué tiempo hace en Osaka?</vt:lpstr>
      <vt:lpstr>活動１：¿Qué tiempo hace en Osaka?</vt:lpstr>
      <vt:lpstr>活動１：¿Qué tiempo hace en Osaka?</vt:lpstr>
      <vt:lpstr>活動１：¿Qué tiempo hace en Osaka?</vt:lpstr>
      <vt:lpstr>活動２: ¿Qué tiempo hace en Madrid?</vt:lpstr>
      <vt:lpstr>活動２: ¿Qué tiempo hace en Madrid?</vt:lpstr>
      <vt:lpstr>活動２: ¿Qué tiempo hace en Madrid?</vt:lpstr>
      <vt:lpstr>まとめ</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¿Qué tiempo hace? -Utilizando el “Modelo de contdnidos”-</dc:title>
  <dc:creator>小川雅美</dc:creator>
  <cp:lastModifiedBy>小川雅美</cp:lastModifiedBy>
  <cp:revision>38</cp:revision>
  <cp:lastPrinted>2017-06-02T22:38:40Z</cp:lastPrinted>
  <dcterms:created xsi:type="dcterms:W3CDTF">2017-06-02T16:37:24Z</dcterms:created>
  <dcterms:modified xsi:type="dcterms:W3CDTF">2017-07-03T14:57:43Z</dcterms:modified>
</cp:coreProperties>
</file>